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8" r:id="rId1"/>
  </p:sldMasterIdLst>
  <p:notesMasterIdLst>
    <p:notesMasterId r:id="rId89"/>
  </p:notesMasterIdLst>
  <p:handoutMasterIdLst>
    <p:handoutMasterId r:id="rId90"/>
  </p:handoutMasterIdLst>
  <p:sldIdLst>
    <p:sldId id="423" r:id="rId2"/>
    <p:sldId id="723" r:id="rId3"/>
    <p:sldId id="717" r:id="rId4"/>
    <p:sldId id="718" r:id="rId5"/>
    <p:sldId id="719" r:id="rId6"/>
    <p:sldId id="720" r:id="rId7"/>
    <p:sldId id="721" r:id="rId8"/>
    <p:sldId id="722" r:id="rId9"/>
    <p:sldId id="726" r:id="rId10"/>
    <p:sldId id="727" r:id="rId11"/>
    <p:sldId id="724" r:id="rId12"/>
    <p:sldId id="712" r:id="rId13"/>
    <p:sldId id="729" r:id="rId14"/>
    <p:sldId id="713" r:id="rId15"/>
    <p:sldId id="728" r:id="rId16"/>
    <p:sldId id="714" r:id="rId17"/>
    <p:sldId id="715" r:id="rId18"/>
    <p:sldId id="716" r:id="rId19"/>
    <p:sldId id="730" r:id="rId20"/>
    <p:sldId id="731" r:id="rId21"/>
    <p:sldId id="732" r:id="rId22"/>
    <p:sldId id="733" r:id="rId23"/>
    <p:sldId id="681" r:id="rId24"/>
    <p:sldId id="682" r:id="rId25"/>
    <p:sldId id="680" r:id="rId26"/>
    <p:sldId id="683" r:id="rId27"/>
    <p:sldId id="660" r:id="rId28"/>
    <p:sldId id="661" r:id="rId29"/>
    <p:sldId id="684" r:id="rId30"/>
    <p:sldId id="685" r:id="rId31"/>
    <p:sldId id="686" r:id="rId32"/>
    <p:sldId id="687" r:id="rId33"/>
    <p:sldId id="688" r:id="rId34"/>
    <p:sldId id="689" r:id="rId35"/>
    <p:sldId id="690" r:id="rId36"/>
    <p:sldId id="691" r:id="rId37"/>
    <p:sldId id="695" r:id="rId38"/>
    <p:sldId id="725" r:id="rId39"/>
    <p:sldId id="652" r:id="rId40"/>
    <p:sldId id="692" r:id="rId41"/>
    <p:sldId id="693" r:id="rId42"/>
    <p:sldId id="694" r:id="rId43"/>
    <p:sldId id="639" r:id="rId44"/>
    <p:sldId id="696" r:id="rId45"/>
    <p:sldId id="1056" r:id="rId46"/>
    <p:sldId id="1183" r:id="rId47"/>
    <p:sldId id="1184" r:id="rId48"/>
    <p:sldId id="1185" r:id="rId49"/>
    <p:sldId id="1186" r:id="rId50"/>
    <p:sldId id="1094" r:id="rId51"/>
    <p:sldId id="1175" r:id="rId52"/>
    <p:sldId id="1176" r:id="rId53"/>
    <p:sldId id="1178" r:id="rId54"/>
    <p:sldId id="656" r:id="rId55"/>
    <p:sldId id="657" r:id="rId56"/>
    <p:sldId id="658" r:id="rId57"/>
    <p:sldId id="697" r:id="rId58"/>
    <p:sldId id="700" r:id="rId59"/>
    <p:sldId id="701" r:id="rId60"/>
    <p:sldId id="702" r:id="rId61"/>
    <p:sldId id="704" r:id="rId62"/>
    <p:sldId id="705" r:id="rId63"/>
    <p:sldId id="706" r:id="rId64"/>
    <p:sldId id="707" r:id="rId65"/>
    <p:sldId id="703" r:id="rId66"/>
    <p:sldId id="699" r:id="rId67"/>
    <p:sldId id="708" r:id="rId68"/>
    <p:sldId id="709" r:id="rId69"/>
    <p:sldId id="710" r:id="rId70"/>
    <p:sldId id="711" r:id="rId71"/>
    <p:sldId id="634" r:id="rId72"/>
    <p:sldId id="635" r:id="rId73"/>
    <p:sldId id="511" r:id="rId74"/>
    <p:sldId id="623" r:id="rId75"/>
    <p:sldId id="624" r:id="rId76"/>
    <p:sldId id="663" r:id="rId77"/>
    <p:sldId id="665" r:id="rId78"/>
    <p:sldId id="666" r:id="rId79"/>
    <p:sldId id="667" r:id="rId80"/>
    <p:sldId id="668" r:id="rId81"/>
    <p:sldId id="669" r:id="rId82"/>
    <p:sldId id="670" r:id="rId83"/>
    <p:sldId id="671" r:id="rId84"/>
    <p:sldId id="672" r:id="rId85"/>
    <p:sldId id="673" r:id="rId86"/>
    <p:sldId id="674" r:id="rId87"/>
    <p:sldId id="675" r:id="rId88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5">
          <p15:clr>
            <a:srgbClr val="A4A3A4"/>
          </p15:clr>
        </p15:guide>
        <p15:guide id="2" pos="302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CCB2"/>
    <a:srgbClr val="000000"/>
    <a:srgbClr val="FFFFFF"/>
    <a:srgbClr val="000099"/>
    <a:srgbClr val="0000CC"/>
    <a:srgbClr val="00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3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7" d="100"/>
          <a:sy n="27" d="100"/>
        </p:scale>
        <p:origin x="-1278" y="-96"/>
      </p:cViewPr>
      <p:guideLst>
        <p:guide orient="horz" pos="2225"/>
        <p:guide pos="30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98" tIns="0" rIns="19798" bIns="0" numCol="1" anchor="t" anchorCtr="0" compatLnSpc="1">
            <a:prstTxWarp prst="textNoShape">
              <a:avLst/>
            </a:prstTxWarp>
          </a:bodyPr>
          <a:lstStyle>
            <a:lvl1pPr defTabSz="987425" eaLnBrk="0" hangingPunct="0">
              <a:defRPr sz="1100" i="1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98" tIns="0" rIns="19798" bIns="0" numCol="1" anchor="t" anchorCtr="0" compatLnSpc="1">
            <a:prstTxWarp prst="textNoShape">
              <a:avLst/>
            </a:prstTxWarp>
          </a:bodyPr>
          <a:lstStyle>
            <a:lvl1pPr algn="r" defTabSz="987425" eaLnBrk="0" hangingPunct="0">
              <a:defRPr sz="1100" i="1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7900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41" tIns="49495" rIns="97341" bIns="494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98" tIns="0" rIns="19798" bIns="0" numCol="1" anchor="b" anchorCtr="0" compatLnSpc="1">
            <a:prstTxWarp prst="textNoShape">
              <a:avLst/>
            </a:prstTxWarp>
          </a:bodyPr>
          <a:lstStyle>
            <a:lvl1pPr defTabSz="987425" eaLnBrk="0" hangingPunct="0">
              <a:defRPr sz="1100" i="1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98" tIns="0" rIns="19798" bIns="0" numCol="1" anchor="b" anchorCtr="0" compatLnSpc="1">
            <a:prstTxWarp prst="textNoShape">
              <a:avLst/>
            </a:prstTxWarp>
          </a:bodyPr>
          <a:lstStyle>
            <a:lvl1pPr algn="r" defTabSz="987425" eaLnBrk="0" hangingPunct="0">
              <a:defRPr sz="1100" i="1" smtClean="0">
                <a:latin typeface="Arial" pitchFamily="34" charset="0"/>
              </a:defRPr>
            </a:lvl1pPr>
          </a:lstStyle>
          <a:p>
            <a:pPr>
              <a:defRPr/>
            </a:pPr>
            <a:fld id="{D2AF4CA1-EF03-4213-95A1-2263E00CB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843-AA02-445C-AFC6-2E38CA56D61B}" type="slidenum">
              <a:rPr lang="en-US"/>
              <a:pPr/>
              <a:t>3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4AECD-94DD-4521-8B63-15A11C3B4062}" type="slidenum">
              <a:rPr lang="en-US" smtClean="0">
                <a:latin typeface="Times New Roman" pitchFamily="18" charset="0"/>
              </a:rPr>
              <a:pPr/>
              <a:t>34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4725" cy="3589338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8DEC5-EEA0-47F2-8307-2A2DF70ADB9D}" type="slidenum">
              <a:rPr lang="en-US" smtClean="0">
                <a:latin typeface="Times New Roman" pitchFamily="18" charset="0"/>
              </a:rPr>
              <a:pPr/>
              <a:t>35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4725" cy="358933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68B8CD-0887-4325-8F82-2420676C86F8}" type="slidenum">
              <a:rPr lang="en-US" smtClean="0">
                <a:latin typeface="Times New Roman" pitchFamily="18" charset="0"/>
              </a:rPr>
              <a:pPr/>
              <a:t>36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5838"/>
            <a:fld id="{FBFE6FB1-26BE-4461-9353-32A1E161F7C9}" type="slidenum">
              <a:rPr lang="en-US" smtClean="0"/>
              <a:pPr defTabSz="985838"/>
              <a:t>40</a:t>
            </a:fld>
            <a:endParaRPr lang="en-US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CF95A361-6674-534A-8149-8E9E69D0BA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6A17F7-5180-3447-AB69-B716F46EDF14}" type="slidenum">
              <a:rPr lang="en-US" altLang="en-US" sz="1100"/>
              <a:pPr/>
              <a:t>51</a:t>
            </a:fld>
            <a:endParaRPr lang="en-US" altLang="en-US" sz="11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1D7180A-098D-7748-9AF8-3477938727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258888" y="719138"/>
            <a:ext cx="4802187" cy="3602037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BA4FDB3-47C1-1741-9707-E5BC815B8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2025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894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40A4C8EE-E38E-084D-8004-9D9E1F71CE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EB5D95-8915-E54C-955D-CE0C5C8D5673}" type="slidenum">
              <a:rPr lang="en-US" altLang="en-US" sz="1100"/>
              <a:pPr/>
              <a:t>52</a:t>
            </a:fld>
            <a:endParaRPr lang="en-US" altLang="en-US" sz="11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31D617B-284A-FE4E-AE4E-7D1407B184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258888" y="719138"/>
            <a:ext cx="4802187" cy="3602037"/>
          </a:xfrm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029E409-CFE1-7E44-8CC0-492556D56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2025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615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C6FA8BC-7734-844D-8CFF-6D1E0A938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BF1E29-8CA8-1B49-85EB-0AB31A5816D4}" type="slidenum">
              <a:rPr lang="en-US" altLang="en-US" sz="1100"/>
              <a:pPr/>
              <a:t>53</a:t>
            </a:fld>
            <a:endParaRPr lang="en-US" altLang="en-US" sz="11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F2682E8-3FD8-3B48-B4DF-757150D1E0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258888" y="719138"/>
            <a:ext cx="4802187" cy="3602037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F5FCF9C-7276-DA47-83A8-69B0ED7DF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2025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468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60E2A-51D4-4A16-8A80-992C4FF74942}" type="slidenum">
              <a:rPr lang="en-US"/>
              <a:pPr/>
              <a:t>54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0663" y="912813"/>
            <a:ext cx="4383087" cy="3287712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1139825" y="4521200"/>
            <a:ext cx="50863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68363" eaLnBrk="0" hangingPunct="0"/>
            <a:endParaRPr lang="en-US" sz="23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49547C-CC0C-46B1-9BEB-71A58150EB0A}" type="slidenum">
              <a:rPr lang="en-US"/>
              <a:pPr/>
              <a:t>57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A388A6-DD53-4D28-A85C-7E94472BBFB3}" type="slidenum">
              <a:rPr lang="en-US"/>
              <a:pPr/>
              <a:t>63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3288" y="2773363"/>
            <a:ext cx="4784726" cy="358775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39763"/>
            <a:ext cx="4144963" cy="83216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50" tIns="48175" rIns="96350" bIns="48175"/>
          <a:lstStyle/>
          <a:p>
            <a:pPr eaLnBrk="1" hangingPunct="1"/>
            <a:endParaRPr lang="en-US"/>
          </a:p>
        </p:txBody>
      </p:sp>
      <p:sp>
        <p:nvSpPr>
          <p:cNvPr id="66565" name="Text Box 4"/>
          <p:cNvSpPr txBox="1">
            <a:spLocks noChangeArrowheads="1"/>
          </p:cNvSpPr>
          <p:nvPr/>
        </p:nvSpPr>
        <p:spPr bwMode="auto">
          <a:xfrm>
            <a:off x="292100" y="9304338"/>
            <a:ext cx="327025" cy="341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350" tIns="48175" rIns="96350" bIns="48175">
            <a:spAutoFit/>
          </a:bodyPr>
          <a:lstStyle/>
          <a:p>
            <a:pPr defTabSz="963613" eaLnBrk="0" hangingPunct="0"/>
            <a:r>
              <a:rPr lang="en-US" sz="1100">
                <a:latin typeface="Times New Roman" pitchFamily="18" charset="0"/>
              </a:rPr>
              <a:t>0:30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0C77A-494D-4A50-BC71-640024F4E5EF}" type="slidenum">
              <a:rPr lang="en-US"/>
              <a:pPr/>
              <a:t>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89E53-391B-4B5A-98AD-598D442E63C8}" type="slidenum">
              <a:rPr lang="en-US"/>
              <a:pPr/>
              <a:t>64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3288" y="2773363"/>
            <a:ext cx="4784726" cy="358775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39763"/>
            <a:ext cx="4144963" cy="83216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40" tIns="48170" rIns="96340" bIns="48170"/>
          <a:lstStyle/>
          <a:p>
            <a:pPr eaLnBrk="1" hangingPunct="1"/>
            <a:r>
              <a:rPr lang="en-US"/>
              <a:t>2:30 through closeup of eye</a:t>
            </a:r>
          </a:p>
          <a:p>
            <a:pPr eaLnBrk="1" hangingPunct="1"/>
            <a:r>
              <a:rPr lang="en-US"/>
              <a:t>0:40</a:t>
            </a:r>
          </a:p>
          <a:p>
            <a:pPr eaLnBrk="1" hangingPunct="1"/>
            <a:r>
              <a:rPr lang="en-US"/>
              <a:t>So here we are scanning our “</a:t>
            </a:r>
            <a:r>
              <a:rPr lang="en-US" b="1"/>
              <a:t>piece de resistance</a:t>
            </a:r>
            <a:r>
              <a:rPr lang="en-US"/>
              <a:t>”</a:t>
            </a:r>
          </a:p>
          <a:p>
            <a:pPr lvl="1" eaLnBrk="1" hangingPunct="1"/>
            <a:r>
              <a:rPr lang="en-US"/>
              <a:t>the gantry is extended to nearly its full height</a:t>
            </a:r>
          </a:p>
          <a:p>
            <a:pPr eaLnBrk="1" hangingPunct="1"/>
            <a:r>
              <a:rPr lang="en-US"/>
              <a:t>If you’ve looked at our web site</a:t>
            </a:r>
          </a:p>
          <a:p>
            <a:pPr lvl="1" eaLnBrk="1" hangingPunct="1"/>
            <a:r>
              <a:rPr lang="en-US"/>
              <a:t>you know the little story about the gantry being </a:t>
            </a:r>
            <a:r>
              <a:rPr lang="en-US" b="1"/>
              <a:t>too short initially</a:t>
            </a:r>
          </a:p>
          <a:p>
            <a:pPr lvl="1" eaLnBrk="1" hangingPunct="1"/>
            <a:r>
              <a:rPr lang="en-US"/>
              <a:t>because we </a:t>
            </a:r>
            <a:r>
              <a:rPr lang="en-US" b="1"/>
              <a:t>relied on art history books</a:t>
            </a:r>
            <a:r>
              <a:rPr lang="en-US"/>
              <a:t> for the height of the David</a:t>
            </a:r>
          </a:p>
          <a:p>
            <a:pPr lvl="1" eaLnBrk="1" hangingPunct="1"/>
            <a:r>
              <a:rPr lang="en-US"/>
              <a:t>and they're all wrong – </a:t>
            </a:r>
            <a:r>
              <a:rPr lang="en-US" b="1"/>
              <a:t>by 3 feet !!</a:t>
            </a:r>
          </a:p>
          <a:p>
            <a:pPr lvl="1" eaLnBrk="1" hangingPunct="1"/>
            <a:r>
              <a:rPr lang="en-US"/>
              <a:t>so at the last minute we had to </a:t>
            </a:r>
            <a:r>
              <a:rPr lang="en-US" b="1"/>
              <a:t>add a piece</a:t>
            </a:r>
            <a:r>
              <a:rPr lang="en-US"/>
              <a:t> to the gantry…here</a:t>
            </a:r>
          </a:p>
          <a:p>
            <a:pPr lvl="1" eaLnBrk="1" hangingPunct="1"/>
            <a:r>
              <a:rPr lang="en-US"/>
              <a:t>and load another </a:t>
            </a:r>
            <a:r>
              <a:rPr lang="en-US" b="1"/>
              <a:t>few hundred pounds </a:t>
            </a:r>
            <a:r>
              <a:rPr lang="en-US"/>
              <a:t>of ballast to the base…here – to keep the gantry from </a:t>
            </a:r>
            <a:r>
              <a:rPr lang="en-US" b="1"/>
              <a:t>tipping over on the statue</a:t>
            </a:r>
          </a:p>
          <a:p>
            <a:pPr eaLnBrk="1" hangingPunct="1"/>
            <a:r>
              <a:rPr lang="en-US"/>
              <a:t>But as you can see from the photo on the right,</a:t>
            </a:r>
          </a:p>
          <a:p>
            <a:pPr lvl="1" eaLnBrk="1" hangingPunct="1"/>
            <a:r>
              <a:rPr lang="en-US"/>
              <a:t>we did finally reach the top of the statue</a:t>
            </a:r>
          </a:p>
        </p:txBody>
      </p:sp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285750" y="9304338"/>
            <a:ext cx="327025" cy="341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340" tIns="48170" rIns="96340" bIns="48170">
            <a:spAutoFit/>
          </a:bodyPr>
          <a:lstStyle/>
          <a:p>
            <a:pPr defTabSz="963613" eaLnBrk="0" hangingPunct="0"/>
            <a:r>
              <a:rPr lang="en-US" sz="1100">
                <a:latin typeface="Times New Roman" pitchFamily="18" charset="0"/>
              </a:rPr>
              <a:t>0:45</a:t>
            </a:r>
          </a:p>
        </p:txBody>
      </p:sp>
      <p:sp>
        <p:nvSpPr>
          <p:cNvPr id="67590" name="Text Box 5"/>
          <p:cNvSpPr txBox="1">
            <a:spLocks noChangeArrowheads="1"/>
          </p:cNvSpPr>
          <p:nvPr/>
        </p:nvSpPr>
        <p:spPr bwMode="auto">
          <a:xfrm>
            <a:off x="-26988" y="9072563"/>
            <a:ext cx="140017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340" tIns="48170" rIns="96340" bIns="48170">
            <a:spAutoFit/>
          </a:bodyPr>
          <a:lstStyle/>
          <a:p>
            <a:pPr defTabSz="963613" eaLnBrk="0" hangingPunct="0"/>
            <a:r>
              <a:rPr lang="en-US" sz="1100">
                <a:latin typeface="Times New Roman" pitchFamily="18" charset="0"/>
              </a:rPr>
              <a:t>4:00 through architectural reps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2D88E-4E67-493B-9F9D-26341BBA98B1}" type="slidenum">
              <a:rPr lang="en-US"/>
              <a:pPr/>
              <a:t>71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0663" y="912813"/>
            <a:ext cx="4383087" cy="3287712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1139825" y="4521200"/>
            <a:ext cx="50863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68363" eaLnBrk="0" hangingPunct="0"/>
            <a:endParaRPr lang="en-US" sz="23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F36E4-F885-4032-AC6B-3696B4DF5798}" type="slidenum">
              <a:rPr lang="en-US"/>
              <a:pPr/>
              <a:t>72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0663" y="912813"/>
            <a:ext cx="4383087" cy="3287712"/>
          </a:xfrm>
          <a:solidFill>
            <a:srgbClr val="FFFFFF"/>
          </a:solidFill>
          <a:ln/>
        </p:spPr>
      </p:sp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1139825" y="4521200"/>
            <a:ext cx="50863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68363" eaLnBrk="0" hangingPunct="0"/>
            <a:endParaRPr lang="en-US" sz="23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DA21A-5FCE-4B45-B8F1-654184104D71}" type="slidenum">
              <a:rPr lang="en-US"/>
              <a:pPr/>
              <a:t>73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5488"/>
            <a:ext cx="4784725" cy="3589337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0650" tIns="51151" rIns="100650" bIns="51151"/>
          <a:lstStyle/>
          <a:p>
            <a:pPr defTabSz="950913"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9D8F7-8B1E-4AB1-B6BA-CFC214CBC9D0}" type="slidenum">
              <a:rPr lang="en-US"/>
              <a:pPr/>
              <a:t>74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3288" y="2773363"/>
            <a:ext cx="4784726" cy="3587750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39763"/>
            <a:ext cx="4144963" cy="83216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50" tIns="48175" rIns="96350" bIns="48175"/>
          <a:lstStyle/>
          <a:p>
            <a:pPr eaLnBrk="1" hangingPunct="1"/>
            <a:r>
              <a:rPr lang="en-US"/>
              <a:t>0:20</a:t>
            </a:r>
          </a:p>
          <a:p>
            <a:pPr eaLnBrk="1" hangingPunct="1"/>
            <a:r>
              <a:rPr lang="en-US"/>
              <a:t>We haven’t assembled the David at full-resolution yet</a:t>
            </a:r>
          </a:p>
          <a:p>
            <a:pPr eaLnBrk="1" hangingPunct="1"/>
            <a:r>
              <a:rPr lang="en-US"/>
              <a:t>Here’s a 1 mm model of the head</a:t>
            </a:r>
          </a:p>
          <a:p>
            <a:pPr lvl="1" eaLnBrk="1" hangingPunct="1"/>
            <a:r>
              <a:rPr lang="en-US" b="1"/>
              <a:t>watertight</a:t>
            </a:r>
          </a:p>
          <a:p>
            <a:pPr lvl="1" eaLnBrk="1" hangingPunct="1"/>
            <a:r>
              <a:rPr lang="en-US" b="1"/>
              <a:t>with color</a:t>
            </a:r>
          </a:p>
          <a:p>
            <a:pPr eaLnBrk="1" hangingPunct="1"/>
            <a:r>
              <a:rPr lang="en-US"/>
              <a:t>The photograph at the left was taken with </a:t>
            </a:r>
            <a:r>
              <a:rPr lang="en-US" b="1"/>
              <a:t>uncalibrated lighting</a:t>
            </a:r>
          </a:p>
          <a:p>
            <a:pPr lvl="1" eaLnBrk="1" hangingPunct="1"/>
            <a:r>
              <a:rPr lang="en-US"/>
              <a:t>so the two images don’t match exactly</a:t>
            </a:r>
          </a:p>
          <a:p>
            <a:pPr lvl="1" eaLnBrk="1" hangingPunct="1"/>
            <a:r>
              <a:rPr lang="en-US"/>
              <a:t>but hopefully you agree that we’ve </a:t>
            </a:r>
            <a:r>
              <a:rPr lang="en-US" b="1"/>
              <a:t>basically captured the statue’s appearance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FD3210-40AC-4CAA-BEC8-88B673941BB9}" type="slidenum">
              <a:rPr lang="en-US"/>
              <a:pPr/>
              <a:t>75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3288" y="2773363"/>
            <a:ext cx="4784726" cy="358775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39763"/>
            <a:ext cx="4144963" cy="83216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50" tIns="48175" rIns="96350" bIns="48175"/>
          <a:lstStyle/>
          <a:p>
            <a:pPr eaLnBrk="1" hangingPunct="1"/>
            <a:r>
              <a:rPr lang="en-US"/>
              <a:t>0:30</a:t>
            </a:r>
          </a:p>
          <a:p>
            <a:pPr eaLnBrk="1" hangingPunct="1"/>
            <a:r>
              <a:rPr lang="en-US"/>
              <a:t>Here’s a closeup of David’s left eye</a:t>
            </a:r>
          </a:p>
          <a:p>
            <a:pPr lvl="1" eaLnBrk="1" hangingPunct="1"/>
            <a:r>
              <a:rPr lang="en-US"/>
              <a:t>at the </a:t>
            </a:r>
            <a:r>
              <a:rPr lang="en-US" b="1"/>
              <a:t>maximum resolution</a:t>
            </a:r>
            <a:r>
              <a:rPr lang="en-US"/>
              <a:t> of our model – ¼ mm</a:t>
            </a:r>
          </a:p>
          <a:p>
            <a:pPr lvl="1" eaLnBrk="1" hangingPunct="1"/>
            <a:r>
              <a:rPr lang="en-US"/>
              <a:t>we can see some interesting things…</a:t>
            </a:r>
          </a:p>
          <a:p>
            <a:pPr eaLnBrk="1" hangingPunct="1"/>
            <a:r>
              <a:rPr lang="en-US"/>
              <a:t>These bumps</a:t>
            </a:r>
          </a:p>
          <a:p>
            <a:pPr lvl="1" eaLnBrk="1" hangingPunct="1"/>
            <a:r>
              <a:rPr lang="en-US"/>
              <a:t>are holes from Michelangelo’s drill</a:t>
            </a:r>
          </a:p>
          <a:p>
            <a:pPr lvl="1" eaLnBrk="1" hangingPunct="1"/>
            <a:r>
              <a:rPr lang="en-US"/>
              <a:t>so that’s </a:t>
            </a:r>
            <a:r>
              <a:rPr lang="en-US" b="1"/>
              <a:t>real geometry</a:t>
            </a:r>
          </a:p>
          <a:p>
            <a:pPr eaLnBrk="1" hangingPunct="1"/>
            <a:r>
              <a:rPr lang="en-US"/>
              <a:t>These bumps</a:t>
            </a:r>
          </a:p>
          <a:p>
            <a:pPr lvl="1" eaLnBrk="1" hangingPunct="1"/>
            <a:r>
              <a:rPr lang="en-US"/>
              <a:t>are artifacts from space carving, the </a:t>
            </a:r>
            <a:r>
              <a:rPr lang="en-US" b="1"/>
              <a:t>hole-filling</a:t>
            </a:r>
            <a:r>
              <a:rPr lang="en-US"/>
              <a:t> part of our range image merging algorithm</a:t>
            </a:r>
          </a:p>
          <a:p>
            <a:pPr lvl="1" eaLnBrk="1" hangingPunct="1"/>
            <a:r>
              <a:rPr lang="en-US" b="1"/>
              <a:t>smoothing</a:t>
            </a:r>
            <a:r>
              <a:rPr lang="en-US"/>
              <a:t> out those artifacts, while preserving the observed surfaces, is future work</a:t>
            </a:r>
          </a:p>
          <a:p>
            <a:pPr eaLnBrk="1" hangingPunct="1"/>
            <a:r>
              <a:rPr lang="en-US"/>
              <a:t>Finally, these bumps</a:t>
            </a:r>
          </a:p>
          <a:p>
            <a:pPr lvl="1" eaLnBrk="1" hangingPunct="1"/>
            <a:r>
              <a:rPr lang="en-US"/>
              <a:t>are noise from laser subsurface scattering</a:t>
            </a:r>
          </a:p>
          <a:p>
            <a:pPr eaLnBrk="1" hangingPunct="1"/>
            <a:r>
              <a:rPr lang="en-US"/>
              <a:t>Let’s zoom in some more</a:t>
            </a:r>
          </a:p>
          <a:p>
            <a:pPr lvl="1" eaLnBrk="1" hangingPunct="1"/>
            <a:r>
              <a:rPr lang="en-US"/>
              <a:t>and look at the triangle mesh</a:t>
            </a:r>
          </a:p>
        </p:txBody>
      </p:sp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311150" y="9304338"/>
            <a:ext cx="328613" cy="341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350" tIns="48175" rIns="96350" bIns="48175">
            <a:spAutoFit/>
          </a:bodyPr>
          <a:lstStyle/>
          <a:p>
            <a:pPr defTabSz="963613" eaLnBrk="0" hangingPunct="0"/>
            <a:r>
              <a:rPr lang="en-US" sz="1100">
                <a:latin typeface="Times New Roman" pitchFamily="18" charset="0"/>
              </a:rPr>
              <a:t>0:45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BD0899-A3AA-4B48-9F99-2EE300CFE074}" type="slidenum">
              <a:rPr lang="en-US"/>
              <a:pPr/>
              <a:t>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4725" cy="3589338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EC7EF-4970-4B5F-A959-D76D8A6F7D4A}" type="slidenum">
              <a:rPr lang="en-US"/>
              <a:pPr/>
              <a:t>6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4725" cy="3589338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44CCDA-0DD3-4F02-BA8A-F61A99761B08}" type="slidenum">
              <a:rPr lang="en-US"/>
              <a:pPr/>
              <a:t>7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4725" cy="3589338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DEAF9E-5440-4C34-AA7C-D5846C5E3623}" type="slidenum">
              <a:rPr lang="en-US"/>
              <a:pPr/>
              <a:t>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4725" cy="3589338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4346E-4F2C-41AD-9105-FCF17C10AD66}" type="slidenum">
              <a:rPr lang="en-US"/>
              <a:pPr/>
              <a:t>9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3F1F6-A038-4C5A-BC5B-3D3701AD8305}" type="slidenum">
              <a:rPr lang="en-US"/>
              <a:pPr/>
              <a:t>10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2490FB-3332-4286-B0B6-BC6186E51084}" type="slidenum">
              <a:rPr lang="en-US"/>
              <a:pPr/>
              <a:t>29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0663" y="912813"/>
            <a:ext cx="4383087" cy="3287712"/>
          </a:xfrm>
          <a:solidFill>
            <a:srgbClr val="FFFFFF"/>
          </a:solidFill>
          <a:ln/>
        </p:spPr>
      </p:sp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1139825" y="4521200"/>
            <a:ext cx="50863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68363" eaLnBrk="0" hangingPunct="0"/>
            <a:endParaRPr lang="en-US" sz="23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B981E-D330-460A-A4B8-E4EEC9946E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2F9D8-A1D7-4356-A132-1D3275CB2A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1B592-87E3-4935-B5BC-EE5EF47CEB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E908ED0-F3D8-E746-A146-8371B30C25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24427CF-F228-1847-B029-2A8581E268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02869D-D121-5B41-A240-69C2349A553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DF303F24-3AF4-B640-9C3F-96C771CEA18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3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F3D0F4-1B69-46ED-BDEC-FFCCAB55DC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19BCC-03DC-4338-B337-4377F2A982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311EC2-6CBA-4E17-958B-EEE6052CCC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12821-8C4E-494C-BB06-CB03CE0011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BDC5F-25A3-4670-9696-1F8F7AD5CD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133E5-1230-4BA1-86D5-B7D27A1ACD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70D10-EE80-4A09-B213-C715378A0E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264BFF8-4061-41E8-B1CA-A1520ADD54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CD54DAF-42FD-48A4-8EFE-A2124A6FE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hyperlink" Target="http://www.cs.cmu.edu/afs/cs/usr/tk/www/Projects_www/IUW94stereo.fm.fig_11.ps" TargetMode="Externa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2.png"/><Relationship Id="rId10" Type="http://schemas.openxmlformats.org/officeDocument/2006/relationships/image" Target="../media/image29.e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9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6.e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8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2.pn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5.e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\Users\ioannis\Google%20Drive\Courses\VisionHunter_Spring2013\fig_cyra.mpg.mpeg" TargetMode="External"/><Relationship Id="rId1" Type="http://schemas.microsoft.com/office/2007/relationships/media" Target="\Users\ioannis\Google%20Drive\Courses\VisionHunter_Spring2013\fig_cyra.mpg.mpeg" TargetMode="Externa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aymo.com/open/" TargetMode="External"/><Relationship Id="rId2" Type="http://schemas.openxmlformats.org/officeDocument/2006/relationships/hyperlink" Target="http://www.cvlibs.net/datasets/kitt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gbd.cs.princeton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066800"/>
            <a:ext cx="84582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3600" dirty="0"/>
            </a:br>
            <a:r>
              <a:rPr lang="en-US" sz="3600" dirty="0"/>
              <a:t>3D Photography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7924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Sensors</a:t>
            </a:r>
          </a:p>
          <a:p>
            <a:pPr eaLnBrk="1" hangingPunct="1">
              <a:defRPr/>
            </a:pPr>
            <a:endParaRPr lang="en-US" sz="2400" dirty="0"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000" dirty="0"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800" dirty="0"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Ioannis Stamos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pic>
        <p:nvPicPr>
          <p:cNvPr id="72707" name="Picture 3" descr="2ptBl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625" y="1135063"/>
            <a:ext cx="5105400" cy="2247900"/>
          </a:xfrm>
          <a:prstGeom prst="rect">
            <a:avLst/>
          </a:prstGeom>
          <a:noFill/>
        </p:spPr>
      </p:pic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4098925" y="1774825"/>
            <a:ext cx="4740275" cy="1168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 flipV="1">
            <a:off x="931863" y="1770063"/>
            <a:ext cx="3219450" cy="11160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333375" y="2874963"/>
            <a:ext cx="8810625" cy="793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946150" y="2870200"/>
            <a:ext cx="3683000" cy="3508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flipV="1">
            <a:off x="4594225" y="2957513"/>
            <a:ext cx="4244975" cy="2524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3" name="Oval 9"/>
          <p:cNvSpPr>
            <a:spLocks noChangeArrowheads="1"/>
          </p:cNvSpPr>
          <p:nvPr/>
        </p:nvSpPr>
        <p:spPr bwMode="auto">
          <a:xfrm>
            <a:off x="914400" y="283686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8766175" y="2898775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552450" y="2463800"/>
            <a:ext cx="60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Verdana" pitchFamily="34" charset="0"/>
              </a:rPr>
              <a:t>VPL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8539163" y="2501900"/>
            <a:ext cx="636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Verdana" pitchFamily="34" charset="0"/>
              </a:rPr>
              <a:t>VPR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075" y="2481263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  <a:latin typeface="Verdana" pitchFamily="34" charset="0"/>
              </a:rPr>
              <a:t>H</a:t>
            </a:r>
          </a:p>
        </p:txBody>
      </p:sp>
      <p:pic>
        <p:nvPicPr>
          <p:cNvPr id="72718" name="Picture 14" descr="perspective-three_point_box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025" y="3459163"/>
            <a:ext cx="3579813" cy="2703512"/>
          </a:xfrm>
          <a:prstGeom prst="rect">
            <a:avLst/>
          </a:prstGeom>
          <a:noFill/>
        </p:spPr>
      </p:pic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4733925" y="451326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Verdana" pitchFamily="34" charset="0"/>
              </a:rPr>
              <a:t>VP</a:t>
            </a:r>
            <a:r>
              <a:rPr lang="en-US" baseline="-25000">
                <a:latin typeface="Verdana" pitchFamily="34" charset="0"/>
              </a:rPr>
              <a:t>1</a:t>
            </a:r>
            <a:endParaRPr lang="en-US">
              <a:latin typeface="Verdana" pitchFamily="34" charset="0"/>
            </a:endParaRP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8569325" y="4452938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Verdana" pitchFamily="34" charset="0"/>
              </a:rPr>
              <a:t>VP</a:t>
            </a:r>
            <a:r>
              <a:rPr lang="en-US" baseline="-25000">
                <a:latin typeface="Verdana" pitchFamily="34" charset="0"/>
              </a:rPr>
              <a:t>2</a:t>
            </a:r>
            <a:endParaRPr lang="en-US">
              <a:latin typeface="Verdana" pitchFamily="34" charset="0"/>
            </a:endParaRP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6457950" y="5881688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Verdana" pitchFamily="34" charset="0"/>
              </a:rPr>
              <a:t>VP</a:t>
            </a:r>
            <a:r>
              <a:rPr lang="en-US" baseline="-25000">
                <a:latin typeface="Verdana" pitchFamily="34" charset="0"/>
              </a:rPr>
              <a:t>3</a:t>
            </a:r>
            <a:endParaRPr lang="en-US">
              <a:latin typeface="Verdana" pitchFamily="34" charset="0"/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1574800" y="5283200"/>
            <a:ext cx="4214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Verdana" pitchFamily="34" charset="0"/>
              </a:rPr>
              <a:t>Different directions correspond </a:t>
            </a:r>
          </a:p>
          <a:p>
            <a:r>
              <a:rPr lang="en-US" sz="2000">
                <a:latin typeface="Verdana" pitchFamily="34" charset="0"/>
              </a:rPr>
              <a:t>to different vanishing points</a:t>
            </a:r>
          </a:p>
        </p:txBody>
      </p:sp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7962900" y="5965825"/>
            <a:ext cx="1181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Marc Pollefeys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  <p:bldP spid="72709" grpId="0" animBg="1"/>
      <p:bldP spid="72710" grpId="0" animBg="1"/>
      <p:bldP spid="72711" grpId="0" animBg="1"/>
      <p:bldP spid="72712" grpId="0" animBg="1"/>
      <p:bldP spid="72713" grpId="0" animBg="1"/>
      <p:bldP spid="72714" grpId="0" animBg="1"/>
      <p:bldP spid="72715" grpId="0"/>
      <p:bldP spid="72716" grpId="0"/>
      <p:bldP spid="72717" grpId="0"/>
      <p:bldP spid="72719" grpId="0"/>
      <p:bldP spid="72720" grpId="0"/>
      <p:bldP spid="72721" grpId="0"/>
      <p:bldP spid="727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is different…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3D Data Types: Volumetric Data</a:t>
            </a:r>
          </a:p>
        </p:txBody>
      </p:sp>
      <p:sp>
        <p:nvSpPr>
          <p:cNvPr id="146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Regularly-spaced grid in (</a:t>
            </a:r>
            <a:r>
              <a:rPr lang="en-US" dirty="0" err="1"/>
              <a:t>x,y,z</a:t>
            </a:r>
            <a:r>
              <a:rPr lang="en-US" dirty="0"/>
              <a:t>): “voxels”</a:t>
            </a:r>
          </a:p>
          <a:p>
            <a:pPr eaLnBrk="1" hangingPunct="1">
              <a:defRPr/>
            </a:pPr>
            <a:r>
              <a:rPr lang="en-US" dirty="0"/>
              <a:t>For each grid cell, store</a:t>
            </a:r>
          </a:p>
          <a:p>
            <a:pPr lvl="1" eaLnBrk="1" hangingPunct="1">
              <a:defRPr/>
            </a:pPr>
            <a:r>
              <a:rPr lang="en-US" dirty="0"/>
              <a:t>Occupancy (binary: occupied / empty)</a:t>
            </a:r>
          </a:p>
          <a:p>
            <a:pPr lvl="1" eaLnBrk="1" hangingPunct="1">
              <a:defRPr/>
            </a:pPr>
            <a:r>
              <a:rPr lang="en-US" dirty="0"/>
              <a:t>Density</a:t>
            </a:r>
          </a:p>
          <a:p>
            <a:pPr lvl="1" eaLnBrk="1" hangingPunct="1">
              <a:defRPr/>
            </a:pPr>
            <a:r>
              <a:rPr lang="en-US" dirty="0"/>
              <a:t>Other properties</a:t>
            </a:r>
          </a:p>
          <a:p>
            <a:pPr eaLnBrk="1" hangingPunct="1">
              <a:defRPr/>
            </a:pPr>
            <a:r>
              <a:rPr lang="en-US" dirty="0"/>
              <a:t>Popular in medical imaging</a:t>
            </a:r>
          </a:p>
          <a:p>
            <a:pPr lvl="1" eaLnBrk="1" hangingPunct="1">
              <a:defRPr/>
            </a:pPr>
            <a:r>
              <a:rPr lang="en-US" dirty="0"/>
              <a:t>CAT scans</a:t>
            </a:r>
          </a:p>
          <a:p>
            <a:pPr lvl="1" eaLnBrk="1" hangingPunct="1">
              <a:defRPr/>
            </a:pPr>
            <a:r>
              <a:rPr lang="en-US" dirty="0"/>
              <a:t>MRI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C159-BC14-504F-A65D-A5CD322C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Voxelized</a:t>
            </a:r>
            <a:r>
              <a:rPr lang="en-US" dirty="0"/>
              <a:t> example</a:t>
            </a:r>
          </a:p>
        </p:txBody>
      </p:sp>
      <p:pic>
        <p:nvPicPr>
          <p:cNvPr id="5" name="Content Placeholder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710B62E-2C5E-3D41-B8F1-4FEF3C77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62200"/>
            <a:ext cx="3619500" cy="4136571"/>
          </a:xfrm>
        </p:spPr>
      </p:pic>
    </p:spTree>
    <p:extLst>
      <p:ext uri="{BB962C8B-B14F-4D97-AF65-F5344CB8AC3E}">
        <p14:creationId xmlns:p14="http://schemas.microsoft.com/office/powerpoint/2010/main" val="572057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3D Data Types: Surface Data</a:t>
            </a:r>
          </a:p>
        </p:txBody>
      </p:sp>
      <p:sp>
        <p:nvSpPr>
          <p:cNvPr id="146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Polyhedral</a:t>
            </a:r>
          </a:p>
          <a:p>
            <a:pPr lvl="1" eaLnBrk="1" hangingPunct="1">
              <a:defRPr/>
            </a:pPr>
            <a:r>
              <a:rPr lang="en-US"/>
              <a:t>Piecewise planar</a:t>
            </a:r>
          </a:p>
          <a:p>
            <a:pPr lvl="1" eaLnBrk="1" hangingPunct="1">
              <a:defRPr/>
            </a:pPr>
            <a:r>
              <a:rPr lang="en-US"/>
              <a:t>Polygons connected together</a:t>
            </a:r>
          </a:p>
          <a:p>
            <a:pPr lvl="1" eaLnBrk="1" hangingPunct="1">
              <a:defRPr/>
            </a:pPr>
            <a:r>
              <a:rPr lang="en-US"/>
              <a:t>Most popular: “triangle meshes”</a:t>
            </a:r>
          </a:p>
          <a:p>
            <a:pPr eaLnBrk="1" hangingPunct="1">
              <a:defRPr/>
            </a:pPr>
            <a:r>
              <a:rPr lang="en-US"/>
              <a:t>Smooth</a:t>
            </a:r>
          </a:p>
          <a:p>
            <a:pPr lvl="1" eaLnBrk="1" hangingPunct="1">
              <a:defRPr/>
            </a:pPr>
            <a:r>
              <a:rPr lang="en-US"/>
              <a:t>Higher-order (quadratic, cubic, etc.) curves</a:t>
            </a:r>
          </a:p>
          <a:p>
            <a:pPr lvl="1" eaLnBrk="1" hangingPunct="1">
              <a:defRPr/>
            </a:pPr>
            <a:r>
              <a:rPr lang="en-US"/>
              <a:t>Bézier patches, splines, NURBS, subdivision surfaces, etc.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17B3-E037-A04B-BA25-5E555734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triangle mesh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8DB4E-F850-B948-A258-850F77A56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0" y="1935163"/>
            <a:ext cx="7117399" cy="4389437"/>
          </a:xfrm>
        </p:spPr>
      </p:pic>
    </p:spTree>
    <p:extLst>
      <p:ext uri="{BB962C8B-B14F-4D97-AF65-F5344CB8AC3E}">
        <p14:creationId xmlns:p14="http://schemas.microsoft.com/office/powerpoint/2010/main" val="3328320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2½-D Data</a:t>
            </a:r>
          </a:p>
        </p:txBody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392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Image: stores an intensity / color along</a:t>
            </a:r>
            <a:br>
              <a:rPr lang="en-US" dirty="0"/>
            </a:br>
            <a:r>
              <a:rPr lang="en-US" dirty="0"/>
              <a:t>each of a set of regularly-spaced rays in space</a:t>
            </a:r>
          </a:p>
          <a:p>
            <a:pPr eaLnBrk="1" hangingPunct="1">
              <a:defRPr/>
            </a:pPr>
            <a:r>
              <a:rPr lang="en-US" dirty="0"/>
              <a:t>Range image: stores a </a:t>
            </a:r>
            <a:r>
              <a:rPr lang="en-US" dirty="0">
                <a:solidFill>
                  <a:schemeClr val="tx2"/>
                </a:solidFill>
              </a:rPr>
              <a:t>depth</a:t>
            </a:r>
            <a:r>
              <a:rPr lang="en-US" dirty="0"/>
              <a:t> along</a:t>
            </a:r>
            <a:br>
              <a:rPr lang="en-US" dirty="0"/>
            </a:br>
            <a:r>
              <a:rPr lang="en-US" dirty="0"/>
              <a:t>each of a set of regularly-spaced rays in space</a:t>
            </a:r>
          </a:p>
          <a:p>
            <a:pPr eaLnBrk="1" hangingPunct="1">
              <a:defRPr/>
            </a:pPr>
            <a:r>
              <a:rPr lang="en-US" dirty="0"/>
              <a:t>Not a complete 3D description: does not</a:t>
            </a:r>
            <a:br>
              <a:rPr lang="en-US" dirty="0"/>
            </a:br>
            <a:r>
              <a:rPr lang="en-US" dirty="0"/>
              <a:t>store objects occluded (from some viewpoint)</a:t>
            </a:r>
          </a:p>
          <a:p>
            <a:pPr eaLnBrk="1" hangingPunct="1">
              <a:defRPr/>
            </a:pPr>
            <a:r>
              <a:rPr lang="en-US" dirty="0"/>
              <a:t>View-dependent scene description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2½-D Data</a:t>
            </a:r>
          </a:p>
        </p:txBody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610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This is what most sensors / algorithms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really</a:t>
            </a:r>
            <a:r>
              <a:rPr lang="en-US" dirty="0"/>
              <a:t> return</a:t>
            </a:r>
          </a:p>
          <a:p>
            <a:pPr eaLnBrk="1" hangingPunct="1">
              <a:defRPr/>
            </a:pPr>
            <a:r>
              <a:rPr lang="en-US" dirty="0"/>
              <a:t>Advantages</a:t>
            </a:r>
          </a:p>
          <a:p>
            <a:pPr lvl="1" eaLnBrk="1" hangingPunct="1">
              <a:defRPr/>
            </a:pPr>
            <a:r>
              <a:rPr lang="en-US" dirty="0"/>
              <a:t>Uniform parameterization</a:t>
            </a:r>
          </a:p>
          <a:p>
            <a:pPr lvl="1" eaLnBrk="1" hangingPunct="1">
              <a:defRPr/>
            </a:pPr>
            <a:r>
              <a:rPr lang="en-US" dirty="0"/>
              <a:t>Adjacency / connectivity information</a:t>
            </a:r>
          </a:p>
          <a:p>
            <a:pPr eaLnBrk="1" hangingPunct="1">
              <a:defRPr/>
            </a:pPr>
            <a:r>
              <a:rPr lang="en-US" dirty="0"/>
              <a:t>Disadvantages</a:t>
            </a:r>
          </a:p>
          <a:p>
            <a:pPr lvl="1" eaLnBrk="1" hangingPunct="1">
              <a:defRPr/>
            </a:pPr>
            <a:r>
              <a:rPr lang="en-US" dirty="0"/>
              <a:t>Does not represent entire object</a:t>
            </a:r>
          </a:p>
          <a:p>
            <a:pPr lvl="1" eaLnBrk="1" hangingPunct="1">
              <a:defRPr/>
            </a:pPr>
            <a:r>
              <a:rPr lang="en-US" dirty="0"/>
              <a:t>View dependent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2½-D Data</a:t>
            </a: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Range images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Range surfaces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Depth images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Depth maps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Height fields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2½-D images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Surface profiles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 i="1"/>
              <a:t>xyz</a:t>
            </a:r>
            <a:r>
              <a:rPr lang="en-US" sz="2400"/>
              <a:t> maps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sz="2400"/>
              <a:t>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C3E9-541F-DF4A-A1BB-123FBDF1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range image</a:t>
            </a:r>
          </a:p>
        </p:txBody>
      </p:sp>
      <p:pic>
        <p:nvPicPr>
          <p:cNvPr id="4" name="Picture 6" descr="north_int_bright1">
            <a:extLst>
              <a:ext uri="{FF2B5EF4-FFF2-40B4-BE49-F238E27FC236}">
                <a16:creationId xmlns:a16="http://schemas.microsoft.com/office/drawing/2014/main" id="{413E64C0-5A90-B047-A9A5-23199D0DF5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7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8BB-BD54-244E-B76E-366A9461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902CD-2807-8E40-B4E9-D9F63131F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collection of 3D points</a:t>
            </a:r>
          </a:p>
          <a:p>
            <a:r>
              <a:rPr lang="en-US" dirty="0"/>
              <a:t>Order does not matter</a:t>
            </a:r>
          </a:p>
          <a:p>
            <a:r>
              <a:rPr lang="en-US" dirty="0"/>
              <a:t>Usually the concatenation of various range images</a:t>
            </a:r>
          </a:p>
        </p:txBody>
      </p:sp>
    </p:spTree>
    <p:extLst>
      <p:ext uri="{BB962C8B-B14F-4D97-AF65-F5344CB8AC3E}">
        <p14:creationId xmlns:p14="http://schemas.microsoft.com/office/powerpoint/2010/main" val="2117263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F5A6-6A17-E349-A8F2-5EBEA99A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point clouds</a:t>
            </a:r>
          </a:p>
        </p:txBody>
      </p:sp>
      <p:pic>
        <p:nvPicPr>
          <p:cNvPr id="5" name="Content Placeholder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3036F0EF-1E37-A847-B131-14FED47C4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7088"/>
            <a:ext cx="5129690" cy="3581400"/>
          </a:xfrm>
        </p:spPr>
      </p:pic>
      <p:pic>
        <p:nvPicPr>
          <p:cNvPr id="7" name="Picture 6" descr="A picture containing animal, invertebrate&#10;&#10;Description automatically generated">
            <a:extLst>
              <a:ext uri="{FF2B5EF4-FFF2-40B4-BE49-F238E27FC236}">
                <a16:creationId xmlns:a16="http://schemas.microsoft.com/office/drawing/2014/main" id="{84D8D275-B17C-5048-BBBB-BBBEF9884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/>
          <a:stretch/>
        </p:blipFill>
        <p:spPr>
          <a:xfrm>
            <a:off x="5434490" y="3352800"/>
            <a:ext cx="3557110" cy="27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78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4FFD-61C3-4D49-896F-5CC47331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point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9369-C695-6941-B47A-AD27E82FD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18_region_growing">
            <a:extLst>
              <a:ext uri="{FF2B5EF4-FFF2-40B4-BE49-F238E27FC236}">
                <a16:creationId xmlns:a16="http://schemas.microsoft.com/office/drawing/2014/main" id="{D1FF2CD2-4D73-1F45-80FF-6A6B7248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70791"/>
            <a:ext cx="6096000" cy="42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79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Range Acquisition Taxonomy</a:t>
            </a:r>
          </a:p>
        </p:txBody>
      </p:sp>
      <p:sp>
        <p:nvSpPr>
          <p:cNvPr id="1476611" name="Text Box 3"/>
          <p:cNvSpPr txBox="1">
            <a:spLocks noChangeArrowheads="1"/>
          </p:cNvSpPr>
          <p:nvPr/>
        </p:nvSpPr>
        <p:spPr bwMode="auto">
          <a:xfrm>
            <a:off x="109538" y="3792538"/>
            <a:ext cx="1566862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Range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acquisition</a:t>
            </a:r>
          </a:p>
        </p:txBody>
      </p:sp>
      <p:sp>
        <p:nvSpPr>
          <p:cNvPr id="1476612" name="Text Box 4"/>
          <p:cNvSpPr txBox="1">
            <a:spLocks noChangeArrowheads="1"/>
          </p:cNvSpPr>
          <p:nvPr/>
        </p:nvSpPr>
        <p:spPr bwMode="auto">
          <a:xfrm>
            <a:off x="2514600" y="2286000"/>
            <a:ext cx="11826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Contact</a:t>
            </a:r>
          </a:p>
        </p:txBody>
      </p:sp>
      <p:sp>
        <p:nvSpPr>
          <p:cNvPr id="1476613" name="Text Box 5"/>
          <p:cNvSpPr txBox="1">
            <a:spLocks noChangeArrowheads="1"/>
          </p:cNvSpPr>
          <p:nvPr/>
        </p:nvSpPr>
        <p:spPr bwMode="auto">
          <a:xfrm>
            <a:off x="2514600" y="3975100"/>
            <a:ext cx="17859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Transmissive</a:t>
            </a:r>
          </a:p>
        </p:txBody>
      </p:sp>
      <p:sp>
        <p:nvSpPr>
          <p:cNvPr id="1476614" name="Text Box 6"/>
          <p:cNvSpPr txBox="1">
            <a:spLocks noChangeArrowheads="1"/>
          </p:cNvSpPr>
          <p:nvPr/>
        </p:nvSpPr>
        <p:spPr bwMode="auto">
          <a:xfrm>
            <a:off x="2514600" y="5562600"/>
            <a:ext cx="14287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Reflective</a:t>
            </a:r>
          </a:p>
        </p:txBody>
      </p:sp>
      <p:sp>
        <p:nvSpPr>
          <p:cNvPr id="1476615" name="Text Box 7"/>
          <p:cNvSpPr txBox="1">
            <a:spLocks noChangeArrowheads="1"/>
          </p:cNvSpPr>
          <p:nvPr/>
        </p:nvSpPr>
        <p:spPr bwMode="auto">
          <a:xfrm>
            <a:off x="4964113" y="5211763"/>
            <a:ext cx="170656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Non-optical</a:t>
            </a:r>
          </a:p>
        </p:txBody>
      </p:sp>
      <p:sp>
        <p:nvSpPr>
          <p:cNvPr id="1476616" name="Text Box 8"/>
          <p:cNvSpPr txBox="1">
            <a:spLocks noChangeArrowheads="1"/>
          </p:cNvSpPr>
          <p:nvPr/>
        </p:nvSpPr>
        <p:spPr bwMode="auto">
          <a:xfrm>
            <a:off x="4964113" y="6019800"/>
            <a:ext cx="11271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Optical</a:t>
            </a:r>
          </a:p>
        </p:txBody>
      </p:sp>
      <p:sp>
        <p:nvSpPr>
          <p:cNvPr id="1476617" name="Text Box 9"/>
          <p:cNvSpPr txBox="1">
            <a:spLocks noChangeArrowheads="1"/>
          </p:cNvSpPr>
          <p:nvPr/>
        </p:nvSpPr>
        <p:spPr bwMode="auto">
          <a:xfrm>
            <a:off x="4964113" y="3533775"/>
            <a:ext cx="181451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Industrial CT</a:t>
            </a:r>
          </a:p>
        </p:txBody>
      </p:sp>
      <p:sp>
        <p:nvSpPr>
          <p:cNvPr id="1476618" name="Text Box 10"/>
          <p:cNvSpPr txBox="1">
            <a:spLocks noChangeArrowheads="1"/>
          </p:cNvSpPr>
          <p:nvPr/>
        </p:nvSpPr>
        <p:spPr bwMode="auto">
          <a:xfrm>
            <a:off x="4876800" y="1676400"/>
            <a:ext cx="38703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Mechanical 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(CMM, jointed arm)</a:t>
            </a:r>
          </a:p>
        </p:txBody>
      </p:sp>
      <p:sp>
        <p:nvSpPr>
          <p:cNvPr id="1476619" name="Text Box 11"/>
          <p:cNvSpPr txBox="1">
            <a:spLocks noChangeArrowheads="1"/>
          </p:cNvSpPr>
          <p:nvPr/>
        </p:nvSpPr>
        <p:spPr bwMode="auto">
          <a:xfrm>
            <a:off x="7696200" y="5029200"/>
            <a:ext cx="9286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Radar</a:t>
            </a:r>
          </a:p>
        </p:txBody>
      </p:sp>
      <p:cxnSp>
        <p:nvCxnSpPr>
          <p:cNvPr id="1476620" name="AutoShape 12"/>
          <p:cNvCxnSpPr>
            <a:cxnSpLocks noChangeShapeType="1"/>
            <a:stCxn id="1476611" idx="3"/>
            <a:endCxn id="1476612" idx="1"/>
          </p:cNvCxnSpPr>
          <p:nvPr/>
        </p:nvCxnSpPr>
        <p:spPr bwMode="auto">
          <a:xfrm flipV="1">
            <a:off x="1676400" y="2514600"/>
            <a:ext cx="838200" cy="1689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21" name="AutoShape 13"/>
          <p:cNvCxnSpPr>
            <a:cxnSpLocks noChangeShapeType="1"/>
            <a:stCxn id="1476611" idx="3"/>
            <a:endCxn id="1476613" idx="1"/>
          </p:cNvCxnSpPr>
          <p:nvPr/>
        </p:nvCxnSpPr>
        <p:spPr bwMode="auto">
          <a:xfrm>
            <a:off x="1676400" y="4203700"/>
            <a:ext cx="838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22" name="AutoShape 14"/>
          <p:cNvCxnSpPr>
            <a:cxnSpLocks noChangeShapeType="1"/>
            <a:stCxn id="1476611" idx="3"/>
            <a:endCxn id="1476614" idx="1"/>
          </p:cNvCxnSpPr>
          <p:nvPr/>
        </p:nvCxnSpPr>
        <p:spPr bwMode="auto">
          <a:xfrm>
            <a:off x="1676400" y="4203700"/>
            <a:ext cx="838200" cy="1587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23" name="AutoShape 15"/>
          <p:cNvCxnSpPr>
            <a:cxnSpLocks noChangeShapeType="1"/>
            <a:stCxn id="1476614" idx="3"/>
            <a:endCxn id="1476615" idx="1"/>
          </p:cNvCxnSpPr>
          <p:nvPr/>
        </p:nvCxnSpPr>
        <p:spPr bwMode="auto">
          <a:xfrm flipV="1">
            <a:off x="3943350" y="5440363"/>
            <a:ext cx="1020763" cy="3508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24" name="AutoShape 16"/>
          <p:cNvCxnSpPr>
            <a:cxnSpLocks noChangeShapeType="1"/>
            <a:stCxn id="1476614" idx="3"/>
            <a:endCxn id="1476616" idx="1"/>
          </p:cNvCxnSpPr>
          <p:nvPr/>
        </p:nvCxnSpPr>
        <p:spPr bwMode="auto">
          <a:xfrm>
            <a:off x="3943350" y="5791200"/>
            <a:ext cx="1020763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476625" name="Text Box 17"/>
          <p:cNvSpPr txBox="1">
            <a:spLocks noChangeArrowheads="1"/>
          </p:cNvSpPr>
          <p:nvPr/>
        </p:nvSpPr>
        <p:spPr bwMode="auto">
          <a:xfrm>
            <a:off x="7696200" y="5486400"/>
            <a:ext cx="91281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Sonar</a:t>
            </a:r>
          </a:p>
        </p:txBody>
      </p:sp>
      <p:cxnSp>
        <p:nvCxnSpPr>
          <p:cNvPr id="1476626" name="AutoShape 18"/>
          <p:cNvCxnSpPr>
            <a:cxnSpLocks noChangeShapeType="1"/>
            <a:stCxn id="1476615" idx="3"/>
            <a:endCxn id="1476619" idx="1"/>
          </p:cNvCxnSpPr>
          <p:nvPr/>
        </p:nvCxnSpPr>
        <p:spPr bwMode="auto">
          <a:xfrm flipV="1">
            <a:off x="6670675" y="5257800"/>
            <a:ext cx="1025525" cy="182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27" name="AutoShape 19"/>
          <p:cNvCxnSpPr>
            <a:cxnSpLocks noChangeShapeType="1"/>
            <a:stCxn id="1476615" idx="3"/>
            <a:endCxn id="1476625" idx="1"/>
          </p:cNvCxnSpPr>
          <p:nvPr/>
        </p:nvCxnSpPr>
        <p:spPr bwMode="auto">
          <a:xfrm>
            <a:off x="6670675" y="5440363"/>
            <a:ext cx="1025525" cy="2746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476628" name="Text Box 20"/>
          <p:cNvSpPr txBox="1">
            <a:spLocks noChangeArrowheads="1"/>
          </p:cNvSpPr>
          <p:nvPr/>
        </p:nvSpPr>
        <p:spPr bwMode="auto">
          <a:xfrm>
            <a:off x="4964113" y="3975100"/>
            <a:ext cx="159861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Ultrasound</a:t>
            </a:r>
          </a:p>
        </p:txBody>
      </p:sp>
      <p:sp>
        <p:nvSpPr>
          <p:cNvPr id="1476629" name="Text Box 21"/>
          <p:cNvSpPr txBox="1">
            <a:spLocks noChangeArrowheads="1"/>
          </p:cNvSpPr>
          <p:nvPr/>
        </p:nvSpPr>
        <p:spPr bwMode="auto">
          <a:xfrm>
            <a:off x="4964113" y="4419600"/>
            <a:ext cx="71596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MRI</a:t>
            </a:r>
          </a:p>
        </p:txBody>
      </p:sp>
      <p:cxnSp>
        <p:nvCxnSpPr>
          <p:cNvPr id="1476630" name="AutoShape 22"/>
          <p:cNvCxnSpPr>
            <a:cxnSpLocks noChangeShapeType="1"/>
            <a:stCxn id="1476613" idx="3"/>
            <a:endCxn id="1476617" idx="1"/>
          </p:cNvCxnSpPr>
          <p:nvPr/>
        </p:nvCxnSpPr>
        <p:spPr bwMode="auto">
          <a:xfrm flipV="1">
            <a:off x="4300538" y="3762375"/>
            <a:ext cx="663575" cy="441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31" name="AutoShape 23"/>
          <p:cNvCxnSpPr>
            <a:cxnSpLocks noChangeShapeType="1"/>
            <a:stCxn id="1476613" idx="3"/>
            <a:endCxn id="1476628" idx="1"/>
          </p:cNvCxnSpPr>
          <p:nvPr/>
        </p:nvCxnSpPr>
        <p:spPr bwMode="auto">
          <a:xfrm>
            <a:off x="4300538" y="4203700"/>
            <a:ext cx="663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32" name="AutoShape 24"/>
          <p:cNvCxnSpPr>
            <a:cxnSpLocks noChangeShapeType="1"/>
            <a:stCxn id="1476613" idx="3"/>
            <a:endCxn id="1476629" idx="1"/>
          </p:cNvCxnSpPr>
          <p:nvPr/>
        </p:nvCxnSpPr>
        <p:spPr bwMode="auto">
          <a:xfrm>
            <a:off x="4300538" y="4203700"/>
            <a:ext cx="663575" cy="444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476633" name="Text Box 25"/>
          <p:cNvSpPr txBox="1">
            <a:spLocks noChangeArrowheads="1"/>
          </p:cNvSpPr>
          <p:nvPr/>
        </p:nvSpPr>
        <p:spPr bwMode="auto">
          <a:xfrm>
            <a:off x="4876800" y="2438400"/>
            <a:ext cx="25479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Ultrasonic trackers</a:t>
            </a:r>
          </a:p>
        </p:txBody>
      </p:sp>
      <p:sp>
        <p:nvSpPr>
          <p:cNvPr id="1476634" name="Text Box 26"/>
          <p:cNvSpPr txBox="1">
            <a:spLocks noChangeArrowheads="1"/>
          </p:cNvSpPr>
          <p:nvPr/>
        </p:nvSpPr>
        <p:spPr bwMode="auto">
          <a:xfrm>
            <a:off x="4876800" y="2819400"/>
            <a:ext cx="2433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Magnetic trackers</a:t>
            </a:r>
          </a:p>
        </p:txBody>
      </p:sp>
      <p:sp>
        <p:nvSpPr>
          <p:cNvPr id="1476635" name="Text Box 27"/>
          <p:cNvSpPr txBox="1">
            <a:spLocks noChangeArrowheads="1"/>
          </p:cNvSpPr>
          <p:nvPr/>
        </p:nvSpPr>
        <p:spPr bwMode="auto">
          <a:xfrm>
            <a:off x="4876800" y="2057400"/>
            <a:ext cx="40274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Inertial 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(gyroscope, accelerometer)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476636" name="AutoShape 28"/>
          <p:cNvCxnSpPr>
            <a:cxnSpLocks noChangeShapeType="1"/>
            <a:stCxn id="1476612" idx="3"/>
            <a:endCxn id="1476618" idx="1"/>
          </p:cNvCxnSpPr>
          <p:nvPr/>
        </p:nvCxnSpPr>
        <p:spPr bwMode="auto">
          <a:xfrm flipV="1">
            <a:off x="3697288" y="1905000"/>
            <a:ext cx="1179512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37" name="AutoShape 29"/>
          <p:cNvCxnSpPr>
            <a:cxnSpLocks noChangeShapeType="1"/>
            <a:stCxn id="1476612" idx="3"/>
            <a:endCxn id="1476635" idx="1"/>
          </p:cNvCxnSpPr>
          <p:nvPr/>
        </p:nvCxnSpPr>
        <p:spPr bwMode="auto">
          <a:xfrm flipV="1">
            <a:off x="3697288" y="2286000"/>
            <a:ext cx="1179512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38" name="AutoShape 30"/>
          <p:cNvCxnSpPr>
            <a:cxnSpLocks noChangeShapeType="1"/>
            <a:stCxn id="1476612" idx="3"/>
            <a:endCxn id="1476633" idx="1"/>
          </p:cNvCxnSpPr>
          <p:nvPr/>
        </p:nvCxnSpPr>
        <p:spPr bwMode="auto">
          <a:xfrm>
            <a:off x="3697288" y="2514600"/>
            <a:ext cx="1179512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6639" name="AutoShape 31"/>
          <p:cNvCxnSpPr>
            <a:cxnSpLocks noChangeShapeType="1"/>
            <a:stCxn id="1476612" idx="3"/>
            <a:endCxn id="1476634" idx="1"/>
          </p:cNvCxnSpPr>
          <p:nvPr/>
        </p:nvCxnSpPr>
        <p:spPr bwMode="auto">
          <a:xfrm>
            <a:off x="3697288" y="2514600"/>
            <a:ext cx="1179512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Range Acquisition Taxonomy</a:t>
            </a:r>
          </a:p>
        </p:txBody>
      </p:sp>
      <p:sp>
        <p:nvSpPr>
          <p:cNvPr id="1477635" name="Text Box 3"/>
          <p:cNvSpPr txBox="1">
            <a:spLocks noChangeArrowheads="1"/>
          </p:cNvSpPr>
          <p:nvPr/>
        </p:nvSpPr>
        <p:spPr bwMode="auto">
          <a:xfrm>
            <a:off x="146050" y="3749675"/>
            <a:ext cx="1292225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Optical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methods</a:t>
            </a:r>
          </a:p>
        </p:txBody>
      </p:sp>
      <p:sp>
        <p:nvSpPr>
          <p:cNvPr id="1477636" name="Text Box 4"/>
          <p:cNvSpPr txBox="1">
            <a:spLocks noChangeArrowheads="1"/>
          </p:cNvSpPr>
          <p:nvPr/>
        </p:nvSpPr>
        <p:spPr bwMode="auto">
          <a:xfrm>
            <a:off x="2438400" y="2743200"/>
            <a:ext cx="10842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Passive</a:t>
            </a:r>
          </a:p>
        </p:txBody>
      </p:sp>
      <p:sp>
        <p:nvSpPr>
          <p:cNvPr id="1477637" name="Text Box 5"/>
          <p:cNvSpPr txBox="1">
            <a:spLocks noChangeArrowheads="1"/>
          </p:cNvSpPr>
          <p:nvPr/>
        </p:nvSpPr>
        <p:spPr bwMode="auto">
          <a:xfrm>
            <a:off x="2438400" y="5181600"/>
            <a:ext cx="9731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Active</a:t>
            </a:r>
          </a:p>
        </p:txBody>
      </p:sp>
      <p:sp>
        <p:nvSpPr>
          <p:cNvPr id="1477638" name="Text Box 6"/>
          <p:cNvSpPr txBox="1">
            <a:spLocks noChangeArrowheads="1"/>
          </p:cNvSpPr>
          <p:nvPr/>
        </p:nvSpPr>
        <p:spPr bwMode="auto">
          <a:xfrm>
            <a:off x="4525963" y="1600200"/>
            <a:ext cx="2011362" cy="2286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Shape from X: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stereo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motion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shading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texture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focus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defocus</a:t>
            </a:r>
          </a:p>
        </p:txBody>
      </p:sp>
      <p:sp>
        <p:nvSpPr>
          <p:cNvPr id="1477639" name="Text Box 7"/>
          <p:cNvSpPr txBox="1">
            <a:spLocks noChangeArrowheads="1"/>
          </p:cNvSpPr>
          <p:nvPr/>
        </p:nvSpPr>
        <p:spPr bwMode="auto">
          <a:xfrm>
            <a:off x="4525963" y="4089400"/>
            <a:ext cx="4541837" cy="1371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Active variants of passive methods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Stereo w. projected texture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Active depth from defocus</a:t>
            </a:r>
          </a:p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Photometric stereo</a:t>
            </a:r>
          </a:p>
        </p:txBody>
      </p:sp>
      <p:cxnSp>
        <p:nvCxnSpPr>
          <p:cNvPr id="1477640" name="AutoShape 8"/>
          <p:cNvCxnSpPr>
            <a:cxnSpLocks noChangeShapeType="1"/>
            <a:stCxn id="1477635" idx="3"/>
            <a:endCxn id="1477636" idx="1"/>
          </p:cNvCxnSpPr>
          <p:nvPr/>
        </p:nvCxnSpPr>
        <p:spPr bwMode="auto">
          <a:xfrm flipV="1">
            <a:off x="1438275" y="2971800"/>
            <a:ext cx="1000125" cy="11890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7641" name="AutoShape 9"/>
          <p:cNvCxnSpPr>
            <a:cxnSpLocks noChangeShapeType="1"/>
            <a:stCxn id="1477635" idx="3"/>
            <a:endCxn id="1477637" idx="1"/>
          </p:cNvCxnSpPr>
          <p:nvPr/>
        </p:nvCxnSpPr>
        <p:spPr bwMode="auto">
          <a:xfrm>
            <a:off x="1438275" y="4160838"/>
            <a:ext cx="1000125" cy="12493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477642" name="Text Box 10"/>
          <p:cNvSpPr txBox="1">
            <a:spLocks noChangeArrowheads="1"/>
          </p:cNvSpPr>
          <p:nvPr/>
        </p:nvSpPr>
        <p:spPr bwMode="auto">
          <a:xfrm>
            <a:off x="4525963" y="5664200"/>
            <a:ext cx="18796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Time of flight</a:t>
            </a:r>
          </a:p>
        </p:txBody>
      </p:sp>
      <p:sp>
        <p:nvSpPr>
          <p:cNvPr id="1477643" name="Text Box 11"/>
          <p:cNvSpPr txBox="1">
            <a:spLocks noChangeArrowheads="1"/>
          </p:cNvSpPr>
          <p:nvPr/>
        </p:nvSpPr>
        <p:spPr bwMode="auto">
          <a:xfrm>
            <a:off x="4525963" y="6324600"/>
            <a:ext cx="1862137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Triangulation</a:t>
            </a:r>
          </a:p>
        </p:txBody>
      </p:sp>
      <p:cxnSp>
        <p:nvCxnSpPr>
          <p:cNvPr id="1477644" name="AutoShape 12"/>
          <p:cNvCxnSpPr>
            <a:cxnSpLocks noChangeShapeType="1"/>
            <a:stCxn id="1477636" idx="3"/>
            <a:endCxn id="1477638" idx="1"/>
          </p:cNvCxnSpPr>
          <p:nvPr/>
        </p:nvCxnSpPr>
        <p:spPr bwMode="auto">
          <a:xfrm flipV="1">
            <a:off x="3522663" y="2743200"/>
            <a:ext cx="1003300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7645" name="AutoShape 13"/>
          <p:cNvCxnSpPr>
            <a:cxnSpLocks noChangeShapeType="1"/>
            <a:stCxn id="1477637" idx="3"/>
            <a:endCxn id="1477639" idx="1"/>
          </p:cNvCxnSpPr>
          <p:nvPr/>
        </p:nvCxnSpPr>
        <p:spPr bwMode="auto">
          <a:xfrm flipV="1">
            <a:off x="3411538" y="4775200"/>
            <a:ext cx="1114425" cy="635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7646" name="AutoShape 14"/>
          <p:cNvCxnSpPr>
            <a:cxnSpLocks noChangeShapeType="1"/>
            <a:stCxn id="1477637" idx="3"/>
            <a:endCxn id="1477642" idx="1"/>
          </p:cNvCxnSpPr>
          <p:nvPr/>
        </p:nvCxnSpPr>
        <p:spPr bwMode="auto">
          <a:xfrm>
            <a:off x="3411538" y="5410200"/>
            <a:ext cx="1114425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477647" name="AutoShape 15"/>
          <p:cNvCxnSpPr>
            <a:cxnSpLocks noChangeShapeType="1"/>
            <a:stCxn id="1477637" idx="3"/>
            <a:endCxn id="1477643" idx="1"/>
          </p:cNvCxnSpPr>
          <p:nvPr/>
        </p:nvCxnSpPr>
        <p:spPr bwMode="auto">
          <a:xfrm>
            <a:off x="3411538" y="5410200"/>
            <a:ext cx="1114425" cy="1143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Optical Range Acquisition Methods</a:t>
            </a:r>
          </a:p>
        </p:txBody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Advantages:</a:t>
            </a:r>
          </a:p>
          <a:p>
            <a:pPr lvl="1" eaLnBrk="1" hangingPunct="1">
              <a:defRPr/>
            </a:pPr>
            <a:r>
              <a:rPr lang="en-US"/>
              <a:t>Non-contact</a:t>
            </a:r>
          </a:p>
          <a:p>
            <a:pPr lvl="1" eaLnBrk="1" hangingPunct="1">
              <a:defRPr/>
            </a:pPr>
            <a:r>
              <a:rPr lang="en-US"/>
              <a:t>Safe</a:t>
            </a:r>
          </a:p>
          <a:p>
            <a:pPr lvl="1" eaLnBrk="1" hangingPunct="1">
              <a:defRPr/>
            </a:pPr>
            <a:r>
              <a:rPr lang="en-US"/>
              <a:t>Usually inexpensive</a:t>
            </a:r>
          </a:p>
          <a:p>
            <a:pPr lvl="1" eaLnBrk="1" hangingPunct="1">
              <a:defRPr/>
            </a:pPr>
            <a:r>
              <a:rPr lang="en-US"/>
              <a:t>Usually fast</a:t>
            </a:r>
          </a:p>
          <a:p>
            <a:pPr eaLnBrk="1" hangingPunct="1">
              <a:defRPr/>
            </a:pPr>
            <a:r>
              <a:rPr lang="en-US"/>
              <a:t>Disadvantages:</a:t>
            </a:r>
          </a:p>
          <a:p>
            <a:pPr lvl="1" eaLnBrk="1" hangingPunct="1">
              <a:defRPr/>
            </a:pPr>
            <a:r>
              <a:rPr lang="en-US"/>
              <a:t>Sensitive to transparency</a:t>
            </a:r>
          </a:p>
          <a:p>
            <a:pPr lvl="1" eaLnBrk="1" hangingPunct="1">
              <a:defRPr/>
            </a:pPr>
            <a:r>
              <a:rPr lang="en-US"/>
              <a:t>Confused by specularity and interreflection</a:t>
            </a:r>
          </a:p>
          <a:p>
            <a:pPr lvl="1" eaLnBrk="1" hangingPunct="1">
              <a:defRPr/>
            </a:pPr>
            <a:r>
              <a:rPr lang="en-US"/>
              <a:t>Texture (helps some methods, hurts others)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Stereo</a:t>
            </a:r>
          </a:p>
        </p:txBody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Find feature in one image, search along epipolar line in other image for correspondence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3733800"/>
            <a:ext cx="2743200" cy="2667000"/>
            <a:chOff x="144" y="2352"/>
            <a:chExt cx="1728" cy="1680"/>
          </a:xfrm>
        </p:grpSpPr>
        <p:sp>
          <p:nvSpPr>
            <p:cNvPr id="1479685" name="Rectangle 5"/>
            <p:cNvSpPr>
              <a:spLocks noChangeArrowheads="1"/>
            </p:cNvSpPr>
            <p:nvPr/>
          </p:nvSpPr>
          <p:spPr bwMode="auto">
            <a:xfrm>
              <a:off x="144" y="2352"/>
              <a:ext cx="1728" cy="1680"/>
            </a:xfrm>
            <a:prstGeom prst="rect">
              <a:avLst/>
            </a:prstGeom>
            <a:solidFill>
              <a:schemeClr val="bg2"/>
            </a:solidFill>
            <a:ln w="0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86" name="Oval 6"/>
            <p:cNvSpPr>
              <a:spLocks noChangeArrowheads="1"/>
            </p:cNvSpPr>
            <p:nvPr/>
          </p:nvSpPr>
          <p:spPr bwMode="auto">
            <a:xfrm>
              <a:off x="528" y="2640"/>
              <a:ext cx="960" cy="1104"/>
            </a:xfrm>
            <a:prstGeom prst="ellipse">
              <a:avLst/>
            </a:prstGeom>
            <a:solidFill>
              <a:srgbClr val="FFFF66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87" name="Oval 7"/>
            <p:cNvSpPr>
              <a:spLocks noChangeArrowheads="1"/>
            </p:cNvSpPr>
            <p:nvPr/>
          </p:nvSpPr>
          <p:spPr bwMode="auto">
            <a:xfrm>
              <a:off x="816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88" name="Oval 8"/>
            <p:cNvSpPr>
              <a:spLocks noChangeArrowheads="1"/>
            </p:cNvSpPr>
            <p:nvPr/>
          </p:nvSpPr>
          <p:spPr bwMode="auto">
            <a:xfrm>
              <a:off x="1104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89" name="Line 9"/>
            <p:cNvSpPr>
              <a:spLocks noChangeShapeType="1"/>
            </p:cNvSpPr>
            <p:nvPr/>
          </p:nvSpPr>
          <p:spPr bwMode="auto">
            <a:xfrm flipH="1">
              <a:off x="960" y="3120"/>
              <a:ext cx="48" cy="144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90" name="Freeform 10"/>
            <p:cNvSpPr>
              <a:spLocks/>
            </p:cNvSpPr>
            <p:nvPr/>
          </p:nvSpPr>
          <p:spPr bwMode="auto">
            <a:xfrm>
              <a:off x="768" y="3408"/>
              <a:ext cx="480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144"/>
                </a:cxn>
                <a:cxn ang="0">
                  <a:pos x="480" y="0"/>
                </a:cxn>
              </a:cxnLst>
              <a:rect l="0" t="0" r="r" b="b"/>
              <a:pathLst>
                <a:path w="480" h="144">
                  <a:moveTo>
                    <a:pt x="0" y="0"/>
                  </a:moveTo>
                  <a:cubicBezTo>
                    <a:pt x="80" y="72"/>
                    <a:pt x="160" y="144"/>
                    <a:pt x="240" y="144"/>
                  </a:cubicBezTo>
                  <a:cubicBezTo>
                    <a:pt x="320" y="144"/>
                    <a:pt x="400" y="72"/>
                    <a:pt x="480" y="0"/>
                  </a:cubicBezTo>
                </a:path>
              </a:pathLst>
            </a:custGeom>
            <a:noFill/>
            <a:ln w="508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124200" y="3733800"/>
            <a:ext cx="2743200" cy="2667000"/>
            <a:chOff x="1968" y="2352"/>
            <a:chExt cx="1728" cy="1680"/>
          </a:xfrm>
        </p:grpSpPr>
        <p:sp>
          <p:nvSpPr>
            <p:cNvPr id="1479692" name="Rectangle 12"/>
            <p:cNvSpPr>
              <a:spLocks noChangeArrowheads="1"/>
            </p:cNvSpPr>
            <p:nvPr/>
          </p:nvSpPr>
          <p:spPr bwMode="auto">
            <a:xfrm>
              <a:off x="1968" y="2352"/>
              <a:ext cx="1728" cy="1680"/>
            </a:xfrm>
            <a:prstGeom prst="rect">
              <a:avLst/>
            </a:prstGeom>
            <a:solidFill>
              <a:schemeClr val="bg2"/>
            </a:solidFill>
            <a:ln w="0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93" name="Oval 13"/>
            <p:cNvSpPr>
              <a:spLocks noChangeArrowheads="1"/>
            </p:cNvSpPr>
            <p:nvPr/>
          </p:nvSpPr>
          <p:spPr bwMode="auto">
            <a:xfrm>
              <a:off x="2352" y="2640"/>
              <a:ext cx="960" cy="1104"/>
            </a:xfrm>
            <a:prstGeom prst="ellipse">
              <a:avLst/>
            </a:prstGeom>
            <a:solidFill>
              <a:srgbClr val="FFFF66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94" name="Oval 14"/>
            <p:cNvSpPr>
              <a:spLocks noChangeArrowheads="1"/>
            </p:cNvSpPr>
            <p:nvPr/>
          </p:nvSpPr>
          <p:spPr bwMode="auto">
            <a:xfrm>
              <a:off x="2640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95" name="Oval 15"/>
            <p:cNvSpPr>
              <a:spLocks noChangeArrowheads="1"/>
            </p:cNvSpPr>
            <p:nvPr/>
          </p:nvSpPr>
          <p:spPr bwMode="auto">
            <a:xfrm>
              <a:off x="2928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96" name="Line 16"/>
            <p:cNvSpPr>
              <a:spLocks noChangeShapeType="1"/>
            </p:cNvSpPr>
            <p:nvPr/>
          </p:nvSpPr>
          <p:spPr bwMode="auto">
            <a:xfrm>
              <a:off x="2832" y="3120"/>
              <a:ext cx="48" cy="144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697" name="Freeform 17"/>
            <p:cNvSpPr>
              <a:spLocks/>
            </p:cNvSpPr>
            <p:nvPr/>
          </p:nvSpPr>
          <p:spPr bwMode="auto">
            <a:xfrm>
              <a:off x="2592" y="3408"/>
              <a:ext cx="480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144"/>
                </a:cxn>
                <a:cxn ang="0">
                  <a:pos x="480" y="0"/>
                </a:cxn>
              </a:cxnLst>
              <a:rect l="0" t="0" r="r" b="b"/>
              <a:pathLst>
                <a:path w="480" h="144">
                  <a:moveTo>
                    <a:pt x="0" y="0"/>
                  </a:moveTo>
                  <a:cubicBezTo>
                    <a:pt x="80" y="72"/>
                    <a:pt x="160" y="144"/>
                    <a:pt x="240" y="144"/>
                  </a:cubicBezTo>
                  <a:cubicBezTo>
                    <a:pt x="320" y="144"/>
                    <a:pt x="400" y="72"/>
                    <a:pt x="480" y="0"/>
                  </a:cubicBezTo>
                </a:path>
              </a:pathLst>
            </a:custGeom>
            <a:noFill/>
            <a:ln w="508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79698" name="Oval 18"/>
          <p:cNvSpPr>
            <a:spLocks noChangeArrowheads="1"/>
          </p:cNvSpPr>
          <p:nvPr/>
        </p:nvSpPr>
        <p:spPr bwMode="auto">
          <a:xfrm>
            <a:off x="1219200" y="4495800"/>
            <a:ext cx="304800" cy="304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79699" name="Line 19"/>
          <p:cNvSpPr>
            <a:spLocks noChangeShapeType="1"/>
          </p:cNvSpPr>
          <p:nvPr/>
        </p:nvSpPr>
        <p:spPr bwMode="auto">
          <a:xfrm flipV="1">
            <a:off x="3124200" y="4114800"/>
            <a:ext cx="2743200" cy="914400"/>
          </a:xfrm>
          <a:prstGeom prst="line">
            <a:avLst/>
          </a:prstGeom>
          <a:noFill/>
          <a:ln w="0">
            <a:solidFill>
              <a:schemeClr val="accent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79700" name="Oval 20"/>
          <p:cNvSpPr>
            <a:spLocks noChangeArrowheads="1"/>
          </p:cNvSpPr>
          <p:nvPr/>
        </p:nvSpPr>
        <p:spPr bwMode="auto">
          <a:xfrm>
            <a:off x="4114800" y="4495800"/>
            <a:ext cx="304800" cy="304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934200" y="4495800"/>
            <a:ext cx="1524000" cy="1447800"/>
            <a:chOff x="4368" y="2832"/>
            <a:chExt cx="960" cy="912"/>
          </a:xfrm>
        </p:grpSpPr>
        <p:sp>
          <p:nvSpPr>
            <p:cNvPr id="1479702" name="Line 22"/>
            <p:cNvSpPr>
              <a:spLocks noChangeShapeType="1"/>
            </p:cNvSpPr>
            <p:nvPr/>
          </p:nvSpPr>
          <p:spPr bwMode="auto">
            <a:xfrm>
              <a:off x="4368" y="2832"/>
              <a:ext cx="91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703" name="Line 23"/>
            <p:cNvSpPr>
              <a:spLocks noChangeShapeType="1"/>
            </p:cNvSpPr>
            <p:nvPr/>
          </p:nvSpPr>
          <p:spPr bwMode="auto">
            <a:xfrm flipV="1">
              <a:off x="4368" y="3216"/>
              <a:ext cx="912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9704" name="Oval 24"/>
            <p:cNvSpPr>
              <a:spLocks noChangeArrowheads="1"/>
            </p:cNvSpPr>
            <p:nvPr/>
          </p:nvSpPr>
          <p:spPr bwMode="auto">
            <a:xfrm>
              <a:off x="5232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0">
              <a:solidFill>
                <a:schemeClr val="tx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553200" y="4343400"/>
            <a:ext cx="457200" cy="1752600"/>
            <a:chOff x="4128" y="2736"/>
            <a:chExt cx="288" cy="1104"/>
          </a:xfrm>
        </p:grpSpPr>
        <p:grpSp>
          <p:nvGrpSpPr>
            <p:cNvPr id="6" name="Group 26"/>
            <p:cNvGrpSpPr>
              <a:grpSpLocks noChangeAspect="1"/>
            </p:cNvGrpSpPr>
            <p:nvPr/>
          </p:nvGrpSpPr>
          <p:grpSpPr bwMode="auto">
            <a:xfrm rot="3966295">
              <a:off x="4200" y="3624"/>
              <a:ext cx="144" cy="288"/>
              <a:chOff x="1632" y="1872"/>
              <a:chExt cx="192" cy="384"/>
            </a:xfrm>
          </p:grpSpPr>
          <p:sp>
            <p:nvSpPr>
              <p:cNvPr id="147970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9708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1631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 bwMode="auto">
            <a:xfrm rot="6706896">
              <a:off x="4200" y="2664"/>
              <a:ext cx="144" cy="288"/>
              <a:chOff x="1632" y="1872"/>
              <a:chExt cx="192" cy="384"/>
            </a:xfrm>
          </p:grpSpPr>
          <p:sp>
            <p:nvSpPr>
              <p:cNvPr id="147971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9711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1632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9698" grpId="0" animBg="1"/>
      <p:bldP spid="14797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09613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Stereo Vision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 flipV="1">
            <a:off x="1349375" y="2759075"/>
            <a:ext cx="1009650" cy="812800"/>
            <a:chOff x="2027" y="2255"/>
            <a:chExt cx="1923" cy="1434"/>
          </a:xfrm>
        </p:grpSpPr>
        <p:sp>
          <p:nvSpPr>
            <p:cNvPr id="19495" name="Freeform 4"/>
            <p:cNvSpPr>
              <a:spLocks/>
            </p:cNvSpPr>
            <p:nvPr/>
          </p:nvSpPr>
          <p:spPr bwMode="auto">
            <a:xfrm>
              <a:off x="2643" y="3313"/>
              <a:ext cx="609" cy="248"/>
            </a:xfrm>
            <a:custGeom>
              <a:avLst/>
              <a:gdLst>
                <a:gd name="T0" fmla="*/ 0 w 609"/>
                <a:gd name="T1" fmla="*/ 29 h 248"/>
                <a:gd name="T2" fmla="*/ 42 w 609"/>
                <a:gd name="T3" fmla="*/ 15 h 248"/>
                <a:gd name="T4" fmla="*/ 88 w 609"/>
                <a:gd name="T5" fmla="*/ 4 h 248"/>
                <a:gd name="T6" fmla="*/ 127 w 609"/>
                <a:gd name="T7" fmla="*/ 2 h 248"/>
                <a:gd name="T8" fmla="*/ 161 w 609"/>
                <a:gd name="T9" fmla="*/ 0 h 248"/>
                <a:gd name="T10" fmla="*/ 215 w 609"/>
                <a:gd name="T11" fmla="*/ 0 h 248"/>
                <a:gd name="T12" fmla="*/ 267 w 609"/>
                <a:gd name="T13" fmla="*/ 4 h 248"/>
                <a:gd name="T14" fmla="*/ 323 w 609"/>
                <a:gd name="T15" fmla="*/ 10 h 248"/>
                <a:gd name="T16" fmla="*/ 372 w 609"/>
                <a:gd name="T17" fmla="*/ 19 h 248"/>
                <a:gd name="T18" fmla="*/ 434 w 609"/>
                <a:gd name="T19" fmla="*/ 35 h 248"/>
                <a:gd name="T20" fmla="*/ 492 w 609"/>
                <a:gd name="T21" fmla="*/ 58 h 248"/>
                <a:gd name="T22" fmla="*/ 530 w 609"/>
                <a:gd name="T23" fmla="*/ 73 h 248"/>
                <a:gd name="T24" fmla="*/ 570 w 609"/>
                <a:gd name="T25" fmla="*/ 96 h 248"/>
                <a:gd name="T26" fmla="*/ 597 w 609"/>
                <a:gd name="T27" fmla="*/ 115 h 248"/>
                <a:gd name="T28" fmla="*/ 605 w 609"/>
                <a:gd name="T29" fmla="*/ 129 h 248"/>
                <a:gd name="T30" fmla="*/ 609 w 609"/>
                <a:gd name="T31" fmla="*/ 138 h 248"/>
                <a:gd name="T32" fmla="*/ 601 w 609"/>
                <a:gd name="T33" fmla="*/ 167 h 248"/>
                <a:gd name="T34" fmla="*/ 589 w 609"/>
                <a:gd name="T35" fmla="*/ 186 h 248"/>
                <a:gd name="T36" fmla="*/ 570 w 609"/>
                <a:gd name="T37" fmla="*/ 202 h 248"/>
                <a:gd name="T38" fmla="*/ 549 w 609"/>
                <a:gd name="T39" fmla="*/ 215 h 248"/>
                <a:gd name="T40" fmla="*/ 520 w 609"/>
                <a:gd name="T41" fmla="*/ 230 h 248"/>
                <a:gd name="T42" fmla="*/ 492 w 609"/>
                <a:gd name="T43" fmla="*/ 236 h 248"/>
                <a:gd name="T44" fmla="*/ 461 w 609"/>
                <a:gd name="T45" fmla="*/ 244 h 248"/>
                <a:gd name="T46" fmla="*/ 428 w 609"/>
                <a:gd name="T47" fmla="*/ 246 h 248"/>
                <a:gd name="T48" fmla="*/ 397 w 609"/>
                <a:gd name="T49" fmla="*/ 248 h 248"/>
                <a:gd name="T50" fmla="*/ 355 w 609"/>
                <a:gd name="T51" fmla="*/ 246 h 248"/>
                <a:gd name="T52" fmla="*/ 311 w 609"/>
                <a:gd name="T53" fmla="*/ 240 h 248"/>
                <a:gd name="T54" fmla="*/ 267 w 609"/>
                <a:gd name="T55" fmla="*/ 230 h 248"/>
                <a:gd name="T56" fmla="*/ 221 w 609"/>
                <a:gd name="T57" fmla="*/ 215 h 248"/>
                <a:gd name="T58" fmla="*/ 184 w 609"/>
                <a:gd name="T59" fmla="*/ 202 h 248"/>
                <a:gd name="T60" fmla="*/ 146 w 609"/>
                <a:gd name="T61" fmla="*/ 186 h 248"/>
                <a:gd name="T62" fmla="*/ 110 w 609"/>
                <a:gd name="T63" fmla="*/ 163 h 248"/>
                <a:gd name="T64" fmla="*/ 79 w 609"/>
                <a:gd name="T65" fmla="*/ 144 h 248"/>
                <a:gd name="T66" fmla="*/ 54 w 609"/>
                <a:gd name="T67" fmla="*/ 123 h 248"/>
                <a:gd name="T68" fmla="*/ 31 w 609"/>
                <a:gd name="T69" fmla="*/ 96 h 248"/>
                <a:gd name="T70" fmla="*/ 15 w 609"/>
                <a:gd name="T71" fmla="*/ 79 h 248"/>
                <a:gd name="T72" fmla="*/ 6 w 609"/>
                <a:gd name="T73" fmla="*/ 63 h 248"/>
                <a:gd name="T74" fmla="*/ 4 w 609"/>
                <a:gd name="T75" fmla="*/ 50 h 248"/>
                <a:gd name="T76" fmla="*/ 0 w 609"/>
                <a:gd name="T77" fmla="*/ 46 h 248"/>
                <a:gd name="T78" fmla="*/ 0 w 609"/>
                <a:gd name="T79" fmla="*/ 29 h 2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09"/>
                <a:gd name="T121" fmla="*/ 0 h 248"/>
                <a:gd name="T122" fmla="*/ 609 w 609"/>
                <a:gd name="T123" fmla="*/ 248 h 24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09" h="248">
                  <a:moveTo>
                    <a:pt x="0" y="29"/>
                  </a:moveTo>
                  <a:lnTo>
                    <a:pt x="42" y="15"/>
                  </a:lnTo>
                  <a:lnTo>
                    <a:pt x="88" y="4"/>
                  </a:lnTo>
                  <a:lnTo>
                    <a:pt x="127" y="2"/>
                  </a:lnTo>
                  <a:lnTo>
                    <a:pt x="161" y="0"/>
                  </a:lnTo>
                  <a:lnTo>
                    <a:pt x="215" y="0"/>
                  </a:lnTo>
                  <a:lnTo>
                    <a:pt x="267" y="4"/>
                  </a:lnTo>
                  <a:lnTo>
                    <a:pt x="323" y="10"/>
                  </a:lnTo>
                  <a:lnTo>
                    <a:pt x="372" y="19"/>
                  </a:lnTo>
                  <a:lnTo>
                    <a:pt x="434" y="35"/>
                  </a:lnTo>
                  <a:lnTo>
                    <a:pt x="492" y="58"/>
                  </a:lnTo>
                  <a:lnTo>
                    <a:pt x="530" y="73"/>
                  </a:lnTo>
                  <a:lnTo>
                    <a:pt x="570" y="96"/>
                  </a:lnTo>
                  <a:lnTo>
                    <a:pt x="597" y="115"/>
                  </a:lnTo>
                  <a:lnTo>
                    <a:pt x="605" y="129"/>
                  </a:lnTo>
                  <a:lnTo>
                    <a:pt x="609" y="138"/>
                  </a:lnTo>
                  <a:lnTo>
                    <a:pt x="601" y="167"/>
                  </a:lnTo>
                  <a:lnTo>
                    <a:pt x="589" y="186"/>
                  </a:lnTo>
                  <a:lnTo>
                    <a:pt x="570" y="202"/>
                  </a:lnTo>
                  <a:lnTo>
                    <a:pt x="549" y="215"/>
                  </a:lnTo>
                  <a:lnTo>
                    <a:pt x="520" y="230"/>
                  </a:lnTo>
                  <a:lnTo>
                    <a:pt x="492" y="236"/>
                  </a:lnTo>
                  <a:lnTo>
                    <a:pt x="461" y="244"/>
                  </a:lnTo>
                  <a:lnTo>
                    <a:pt x="428" y="246"/>
                  </a:lnTo>
                  <a:lnTo>
                    <a:pt x="397" y="248"/>
                  </a:lnTo>
                  <a:lnTo>
                    <a:pt x="355" y="246"/>
                  </a:lnTo>
                  <a:lnTo>
                    <a:pt x="311" y="240"/>
                  </a:lnTo>
                  <a:lnTo>
                    <a:pt x="267" y="230"/>
                  </a:lnTo>
                  <a:lnTo>
                    <a:pt x="221" y="215"/>
                  </a:lnTo>
                  <a:lnTo>
                    <a:pt x="184" y="202"/>
                  </a:lnTo>
                  <a:lnTo>
                    <a:pt x="146" y="186"/>
                  </a:lnTo>
                  <a:lnTo>
                    <a:pt x="110" y="163"/>
                  </a:lnTo>
                  <a:lnTo>
                    <a:pt x="79" y="144"/>
                  </a:lnTo>
                  <a:lnTo>
                    <a:pt x="54" y="123"/>
                  </a:lnTo>
                  <a:lnTo>
                    <a:pt x="31" y="96"/>
                  </a:lnTo>
                  <a:lnTo>
                    <a:pt x="15" y="79"/>
                  </a:lnTo>
                  <a:lnTo>
                    <a:pt x="6" y="63"/>
                  </a:lnTo>
                  <a:lnTo>
                    <a:pt x="4" y="50"/>
                  </a:lnTo>
                  <a:lnTo>
                    <a:pt x="0" y="4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Freeform 5"/>
            <p:cNvSpPr>
              <a:spLocks/>
            </p:cNvSpPr>
            <p:nvPr/>
          </p:nvSpPr>
          <p:spPr bwMode="auto">
            <a:xfrm>
              <a:off x="2549" y="2914"/>
              <a:ext cx="766" cy="775"/>
            </a:xfrm>
            <a:custGeom>
              <a:avLst/>
              <a:gdLst>
                <a:gd name="T0" fmla="*/ 46 w 766"/>
                <a:gd name="T1" fmla="*/ 46 h 775"/>
                <a:gd name="T2" fmla="*/ 177 w 766"/>
                <a:gd name="T3" fmla="*/ 3 h 775"/>
                <a:gd name="T4" fmla="*/ 317 w 766"/>
                <a:gd name="T5" fmla="*/ 0 h 775"/>
                <a:gd name="T6" fmla="*/ 455 w 766"/>
                <a:gd name="T7" fmla="*/ 15 h 775"/>
                <a:gd name="T8" fmla="*/ 591 w 766"/>
                <a:gd name="T9" fmla="*/ 51 h 775"/>
                <a:gd name="T10" fmla="*/ 685 w 766"/>
                <a:gd name="T11" fmla="*/ 105 h 775"/>
                <a:gd name="T12" fmla="*/ 747 w 766"/>
                <a:gd name="T13" fmla="*/ 176 h 775"/>
                <a:gd name="T14" fmla="*/ 762 w 766"/>
                <a:gd name="T15" fmla="*/ 247 h 775"/>
                <a:gd name="T16" fmla="*/ 766 w 766"/>
                <a:gd name="T17" fmla="*/ 618 h 775"/>
                <a:gd name="T18" fmla="*/ 747 w 766"/>
                <a:gd name="T19" fmla="*/ 691 h 775"/>
                <a:gd name="T20" fmla="*/ 664 w 766"/>
                <a:gd name="T21" fmla="*/ 752 h 775"/>
                <a:gd name="T22" fmla="*/ 564 w 766"/>
                <a:gd name="T23" fmla="*/ 773 h 775"/>
                <a:gd name="T24" fmla="*/ 432 w 766"/>
                <a:gd name="T25" fmla="*/ 775 h 775"/>
                <a:gd name="T26" fmla="*/ 326 w 766"/>
                <a:gd name="T27" fmla="*/ 760 h 775"/>
                <a:gd name="T28" fmla="*/ 211 w 766"/>
                <a:gd name="T29" fmla="*/ 723 h 775"/>
                <a:gd name="T30" fmla="*/ 111 w 766"/>
                <a:gd name="T31" fmla="*/ 668 h 775"/>
                <a:gd name="T32" fmla="*/ 35 w 766"/>
                <a:gd name="T33" fmla="*/ 597 h 775"/>
                <a:gd name="T34" fmla="*/ 0 w 766"/>
                <a:gd name="T35" fmla="*/ 518 h 775"/>
                <a:gd name="T36" fmla="*/ 8 w 766"/>
                <a:gd name="T37" fmla="*/ 482 h 775"/>
                <a:gd name="T38" fmla="*/ 61 w 766"/>
                <a:gd name="T39" fmla="*/ 443 h 775"/>
                <a:gd name="T40" fmla="*/ 188 w 766"/>
                <a:gd name="T41" fmla="*/ 405 h 775"/>
                <a:gd name="T42" fmla="*/ 301 w 766"/>
                <a:gd name="T43" fmla="*/ 399 h 775"/>
                <a:gd name="T44" fmla="*/ 401 w 766"/>
                <a:gd name="T45" fmla="*/ 409 h 775"/>
                <a:gd name="T46" fmla="*/ 516 w 766"/>
                <a:gd name="T47" fmla="*/ 430 h 775"/>
                <a:gd name="T48" fmla="*/ 609 w 766"/>
                <a:gd name="T49" fmla="*/ 462 h 775"/>
                <a:gd name="T50" fmla="*/ 666 w 766"/>
                <a:gd name="T51" fmla="*/ 499 h 775"/>
                <a:gd name="T52" fmla="*/ 703 w 766"/>
                <a:gd name="T53" fmla="*/ 530 h 775"/>
                <a:gd name="T54" fmla="*/ 680 w 766"/>
                <a:gd name="T55" fmla="*/ 587 h 775"/>
                <a:gd name="T56" fmla="*/ 610 w 766"/>
                <a:gd name="T57" fmla="*/ 629 h 775"/>
                <a:gd name="T58" fmla="*/ 495 w 766"/>
                <a:gd name="T59" fmla="*/ 647 h 775"/>
                <a:gd name="T60" fmla="*/ 403 w 766"/>
                <a:gd name="T61" fmla="*/ 639 h 775"/>
                <a:gd name="T62" fmla="*/ 301 w 766"/>
                <a:gd name="T63" fmla="*/ 610 h 775"/>
                <a:gd name="T64" fmla="*/ 221 w 766"/>
                <a:gd name="T65" fmla="*/ 576 h 775"/>
                <a:gd name="T66" fmla="*/ 156 w 766"/>
                <a:gd name="T67" fmla="*/ 528 h 775"/>
                <a:gd name="T68" fmla="*/ 115 w 766"/>
                <a:gd name="T69" fmla="*/ 489 h 775"/>
                <a:gd name="T70" fmla="*/ 100 w 766"/>
                <a:gd name="T71" fmla="*/ 458 h 775"/>
                <a:gd name="T72" fmla="*/ 65 w 766"/>
                <a:gd name="T73" fmla="*/ 443 h 775"/>
                <a:gd name="T74" fmla="*/ 25 w 766"/>
                <a:gd name="T75" fmla="*/ 470 h 775"/>
                <a:gd name="T76" fmla="*/ 0 w 766"/>
                <a:gd name="T77" fmla="*/ 80 h 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66"/>
                <a:gd name="T118" fmla="*/ 0 h 775"/>
                <a:gd name="T119" fmla="*/ 766 w 766"/>
                <a:gd name="T120" fmla="*/ 775 h 7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66" h="775">
                  <a:moveTo>
                    <a:pt x="0" y="80"/>
                  </a:moveTo>
                  <a:lnTo>
                    <a:pt x="46" y="46"/>
                  </a:lnTo>
                  <a:lnTo>
                    <a:pt x="108" y="23"/>
                  </a:lnTo>
                  <a:lnTo>
                    <a:pt x="177" y="3"/>
                  </a:lnTo>
                  <a:lnTo>
                    <a:pt x="244" y="0"/>
                  </a:lnTo>
                  <a:lnTo>
                    <a:pt x="317" y="0"/>
                  </a:lnTo>
                  <a:lnTo>
                    <a:pt x="386" y="3"/>
                  </a:lnTo>
                  <a:lnTo>
                    <a:pt x="455" y="15"/>
                  </a:lnTo>
                  <a:lnTo>
                    <a:pt x="526" y="32"/>
                  </a:lnTo>
                  <a:lnTo>
                    <a:pt x="591" y="51"/>
                  </a:lnTo>
                  <a:lnTo>
                    <a:pt x="655" y="90"/>
                  </a:lnTo>
                  <a:lnTo>
                    <a:pt x="685" y="105"/>
                  </a:lnTo>
                  <a:lnTo>
                    <a:pt x="724" y="138"/>
                  </a:lnTo>
                  <a:lnTo>
                    <a:pt x="747" y="176"/>
                  </a:lnTo>
                  <a:lnTo>
                    <a:pt x="758" y="209"/>
                  </a:lnTo>
                  <a:lnTo>
                    <a:pt x="762" y="247"/>
                  </a:lnTo>
                  <a:lnTo>
                    <a:pt x="766" y="587"/>
                  </a:lnTo>
                  <a:lnTo>
                    <a:pt x="766" y="618"/>
                  </a:lnTo>
                  <a:lnTo>
                    <a:pt x="756" y="658"/>
                  </a:lnTo>
                  <a:lnTo>
                    <a:pt x="747" y="691"/>
                  </a:lnTo>
                  <a:lnTo>
                    <a:pt x="714" y="723"/>
                  </a:lnTo>
                  <a:lnTo>
                    <a:pt x="664" y="752"/>
                  </a:lnTo>
                  <a:lnTo>
                    <a:pt x="622" y="762"/>
                  </a:lnTo>
                  <a:lnTo>
                    <a:pt x="564" y="773"/>
                  </a:lnTo>
                  <a:lnTo>
                    <a:pt x="503" y="775"/>
                  </a:lnTo>
                  <a:lnTo>
                    <a:pt x="432" y="775"/>
                  </a:lnTo>
                  <a:lnTo>
                    <a:pt x="378" y="768"/>
                  </a:lnTo>
                  <a:lnTo>
                    <a:pt x="326" y="760"/>
                  </a:lnTo>
                  <a:lnTo>
                    <a:pt x="263" y="745"/>
                  </a:lnTo>
                  <a:lnTo>
                    <a:pt x="211" y="723"/>
                  </a:lnTo>
                  <a:lnTo>
                    <a:pt x="163" y="702"/>
                  </a:lnTo>
                  <a:lnTo>
                    <a:pt x="111" y="668"/>
                  </a:lnTo>
                  <a:lnTo>
                    <a:pt x="65" y="633"/>
                  </a:lnTo>
                  <a:lnTo>
                    <a:pt x="35" y="597"/>
                  </a:lnTo>
                  <a:lnTo>
                    <a:pt x="10" y="558"/>
                  </a:lnTo>
                  <a:lnTo>
                    <a:pt x="0" y="518"/>
                  </a:lnTo>
                  <a:lnTo>
                    <a:pt x="0" y="499"/>
                  </a:lnTo>
                  <a:lnTo>
                    <a:pt x="8" y="482"/>
                  </a:lnTo>
                  <a:lnTo>
                    <a:pt x="25" y="470"/>
                  </a:lnTo>
                  <a:lnTo>
                    <a:pt x="61" y="443"/>
                  </a:lnTo>
                  <a:lnTo>
                    <a:pt x="106" y="422"/>
                  </a:lnTo>
                  <a:lnTo>
                    <a:pt x="188" y="405"/>
                  </a:lnTo>
                  <a:lnTo>
                    <a:pt x="248" y="399"/>
                  </a:lnTo>
                  <a:lnTo>
                    <a:pt x="301" y="399"/>
                  </a:lnTo>
                  <a:lnTo>
                    <a:pt x="351" y="405"/>
                  </a:lnTo>
                  <a:lnTo>
                    <a:pt x="401" y="409"/>
                  </a:lnTo>
                  <a:lnTo>
                    <a:pt x="457" y="414"/>
                  </a:lnTo>
                  <a:lnTo>
                    <a:pt x="516" y="430"/>
                  </a:lnTo>
                  <a:lnTo>
                    <a:pt x="570" y="449"/>
                  </a:lnTo>
                  <a:lnTo>
                    <a:pt x="609" y="462"/>
                  </a:lnTo>
                  <a:lnTo>
                    <a:pt x="641" y="482"/>
                  </a:lnTo>
                  <a:lnTo>
                    <a:pt x="666" y="499"/>
                  </a:lnTo>
                  <a:lnTo>
                    <a:pt x="685" y="514"/>
                  </a:lnTo>
                  <a:lnTo>
                    <a:pt x="703" y="530"/>
                  </a:lnTo>
                  <a:lnTo>
                    <a:pt x="699" y="558"/>
                  </a:lnTo>
                  <a:lnTo>
                    <a:pt x="680" y="587"/>
                  </a:lnTo>
                  <a:lnTo>
                    <a:pt x="655" y="610"/>
                  </a:lnTo>
                  <a:lnTo>
                    <a:pt x="610" y="629"/>
                  </a:lnTo>
                  <a:lnTo>
                    <a:pt x="557" y="641"/>
                  </a:lnTo>
                  <a:lnTo>
                    <a:pt x="495" y="647"/>
                  </a:lnTo>
                  <a:lnTo>
                    <a:pt x="443" y="645"/>
                  </a:lnTo>
                  <a:lnTo>
                    <a:pt x="403" y="639"/>
                  </a:lnTo>
                  <a:lnTo>
                    <a:pt x="355" y="629"/>
                  </a:lnTo>
                  <a:lnTo>
                    <a:pt x="301" y="610"/>
                  </a:lnTo>
                  <a:lnTo>
                    <a:pt x="259" y="593"/>
                  </a:lnTo>
                  <a:lnTo>
                    <a:pt x="221" y="576"/>
                  </a:lnTo>
                  <a:lnTo>
                    <a:pt x="196" y="554"/>
                  </a:lnTo>
                  <a:lnTo>
                    <a:pt x="156" y="528"/>
                  </a:lnTo>
                  <a:lnTo>
                    <a:pt x="136" y="514"/>
                  </a:lnTo>
                  <a:lnTo>
                    <a:pt x="115" y="489"/>
                  </a:lnTo>
                  <a:lnTo>
                    <a:pt x="106" y="470"/>
                  </a:lnTo>
                  <a:lnTo>
                    <a:pt x="100" y="458"/>
                  </a:lnTo>
                  <a:lnTo>
                    <a:pt x="92" y="428"/>
                  </a:lnTo>
                  <a:lnTo>
                    <a:pt x="65" y="443"/>
                  </a:lnTo>
                  <a:lnTo>
                    <a:pt x="48" y="453"/>
                  </a:lnTo>
                  <a:lnTo>
                    <a:pt x="25" y="470"/>
                  </a:lnTo>
                  <a:lnTo>
                    <a:pt x="0" y="493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Freeform 6"/>
            <p:cNvSpPr>
              <a:spLocks/>
            </p:cNvSpPr>
            <p:nvPr/>
          </p:nvSpPr>
          <p:spPr bwMode="auto">
            <a:xfrm>
              <a:off x="3248" y="3438"/>
              <a:ext cx="57" cy="111"/>
            </a:xfrm>
            <a:custGeom>
              <a:avLst/>
              <a:gdLst>
                <a:gd name="T0" fmla="*/ 0 w 57"/>
                <a:gd name="T1" fmla="*/ 0 h 111"/>
                <a:gd name="T2" fmla="*/ 29 w 57"/>
                <a:gd name="T3" fmla="*/ 27 h 111"/>
                <a:gd name="T4" fmla="*/ 48 w 57"/>
                <a:gd name="T5" fmla="*/ 52 h 111"/>
                <a:gd name="T6" fmla="*/ 57 w 57"/>
                <a:gd name="T7" fmla="*/ 77 h 111"/>
                <a:gd name="T8" fmla="*/ 57 w 57"/>
                <a:gd name="T9" fmla="*/ 11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111"/>
                <a:gd name="T17" fmla="*/ 57 w 57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111">
                  <a:moveTo>
                    <a:pt x="0" y="0"/>
                  </a:moveTo>
                  <a:lnTo>
                    <a:pt x="29" y="27"/>
                  </a:lnTo>
                  <a:lnTo>
                    <a:pt x="48" y="52"/>
                  </a:lnTo>
                  <a:lnTo>
                    <a:pt x="57" y="77"/>
                  </a:lnTo>
                  <a:lnTo>
                    <a:pt x="57" y="1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Freeform 7"/>
            <p:cNvSpPr>
              <a:spLocks/>
            </p:cNvSpPr>
            <p:nvPr/>
          </p:nvSpPr>
          <p:spPr bwMode="auto">
            <a:xfrm>
              <a:off x="2549" y="3125"/>
              <a:ext cx="766" cy="207"/>
            </a:xfrm>
            <a:custGeom>
              <a:avLst/>
              <a:gdLst>
                <a:gd name="T0" fmla="*/ 0 w 766"/>
                <a:gd name="T1" fmla="*/ 98 h 207"/>
                <a:gd name="T2" fmla="*/ 46 w 766"/>
                <a:gd name="T3" fmla="*/ 59 h 207"/>
                <a:gd name="T4" fmla="*/ 104 w 766"/>
                <a:gd name="T5" fmla="*/ 27 h 207"/>
                <a:gd name="T6" fmla="*/ 171 w 766"/>
                <a:gd name="T7" fmla="*/ 7 h 207"/>
                <a:gd name="T8" fmla="*/ 232 w 766"/>
                <a:gd name="T9" fmla="*/ 0 h 207"/>
                <a:gd name="T10" fmla="*/ 301 w 766"/>
                <a:gd name="T11" fmla="*/ 0 h 207"/>
                <a:gd name="T12" fmla="*/ 365 w 766"/>
                <a:gd name="T13" fmla="*/ 4 h 207"/>
                <a:gd name="T14" fmla="*/ 426 w 766"/>
                <a:gd name="T15" fmla="*/ 17 h 207"/>
                <a:gd name="T16" fmla="*/ 497 w 766"/>
                <a:gd name="T17" fmla="*/ 36 h 207"/>
                <a:gd name="T18" fmla="*/ 566 w 766"/>
                <a:gd name="T19" fmla="*/ 67 h 207"/>
                <a:gd name="T20" fmla="*/ 618 w 766"/>
                <a:gd name="T21" fmla="*/ 92 h 207"/>
                <a:gd name="T22" fmla="*/ 664 w 766"/>
                <a:gd name="T23" fmla="*/ 119 h 207"/>
                <a:gd name="T24" fmla="*/ 705 w 766"/>
                <a:gd name="T25" fmla="*/ 150 h 207"/>
                <a:gd name="T26" fmla="*/ 733 w 766"/>
                <a:gd name="T27" fmla="*/ 169 h 207"/>
                <a:gd name="T28" fmla="*/ 766 w 766"/>
                <a:gd name="T29" fmla="*/ 207 h 2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66"/>
                <a:gd name="T46" fmla="*/ 0 h 207"/>
                <a:gd name="T47" fmla="*/ 766 w 766"/>
                <a:gd name="T48" fmla="*/ 207 h 20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66" h="207">
                  <a:moveTo>
                    <a:pt x="0" y="98"/>
                  </a:moveTo>
                  <a:lnTo>
                    <a:pt x="46" y="59"/>
                  </a:lnTo>
                  <a:lnTo>
                    <a:pt x="104" y="27"/>
                  </a:lnTo>
                  <a:lnTo>
                    <a:pt x="171" y="7"/>
                  </a:lnTo>
                  <a:lnTo>
                    <a:pt x="232" y="0"/>
                  </a:lnTo>
                  <a:lnTo>
                    <a:pt x="301" y="0"/>
                  </a:lnTo>
                  <a:lnTo>
                    <a:pt x="365" y="4"/>
                  </a:lnTo>
                  <a:lnTo>
                    <a:pt x="426" y="17"/>
                  </a:lnTo>
                  <a:lnTo>
                    <a:pt x="497" y="36"/>
                  </a:lnTo>
                  <a:lnTo>
                    <a:pt x="566" y="67"/>
                  </a:lnTo>
                  <a:lnTo>
                    <a:pt x="618" y="92"/>
                  </a:lnTo>
                  <a:lnTo>
                    <a:pt x="664" y="119"/>
                  </a:lnTo>
                  <a:lnTo>
                    <a:pt x="705" y="150"/>
                  </a:lnTo>
                  <a:lnTo>
                    <a:pt x="733" y="169"/>
                  </a:lnTo>
                  <a:lnTo>
                    <a:pt x="766" y="20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9" name="Freeform 8"/>
            <p:cNvSpPr>
              <a:spLocks/>
            </p:cNvSpPr>
            <p:nvPr/>
          </p:nvSpPr>
          <p:spPr bwMode="auto">
            <a:xfrm>
              <a:off x="2186" y="2960"/>
              <a:ext cx="365" cy="307"/>
            </a:xfrm>
            <a:custGeom>
              <a:avLst/>
              <a:gdLst>
                <a:gd name="T0" fmla="*/ 0 w 365"/>
                <a:gd name="T1" fmla="*/ 0 h 307"/>
                <a:gd name="T2" fmla="*/ 334 w 365"/>
                <a:gd name="T3" fmla="*/ 0 h 307"/>
                <a:gd name="T4" fmla="*/ 365 w 365"/>
                <a:gd name="T5" fmla="*/ 32 h 307"/>
                <a:gd name="T6" fmla="*/ 365 w 365"/>
                <a:gd name="T7" fmla="*/ 307 h 307"/>
                <a:gd name="T8" fmla="*/ 246 w 365"/>
                <a:gd name="T9" fmla="*/ 305 h 307"/>
                <a:gd name="T10" fmla="*/ 0 w 365"/>
                <a:gd name="T11" fmla="*/ 0 h 3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5"/>
                <a:gd name="T19" fmla="*/ 0 h 307"/>
                <a:gd name="T20" fmla="*/ 365 w 365"/>
                <a:gd name="T21" fmla="*/ 307 h 3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5" h="307">
                  <a:moveTo>
                    <a:pt x="0" y="0"/>
                  </a:moveTo>
                  <a:lnTo>
                    <a:pt x="334" y="0"/>
                  </a:lnTo>
                  <a:lnTo>
                    <a:pt x="365" y="32"/>
                  </a:lnTo>
                  <a:lnTo>
                    <a:pt x="365" y="307"/>
                  </a:lnTo>
                  <a:lnTo>
                    <a:pt x="246" y="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Freeform 9"/>
            <p:cNvSpPr>
              <a:spLocks/>
            </p:cNvSpPr>
            <p:nvPr/>
          </p:nvSpPr>
          <p:spPr bwMode="auto">
            <a:xfrm>
              <a:off x="3204" y="2572"/>
              <a:ext cx="746" cy="695"/>
            </a:xfrm>
            <a:custGeom>
              <a:avLst/>
              <a:gdLst>
                <a:gd name="T0" fmla="*/ 107 w 746"/>
                <a:gd name="T1" fmla="*/ 695 h 695"/>
                <a:gd name="T2" fmla="*/ 107 w 746"/>
                <a:gd name="T3" fmla="*/ 584 h 695"/>
                <a:gd name="T4" fmla="*/ 94 w 746"/>
                <a:gd name="T5" fmla="*/ 516 h 695"/>
                <a:gd name="T6" fmla="*/ 69 w 746"/>
                <a:gd name="T7" fmla="*/ 484 h 695"/>
                <a:gd name="T8" fmla="*/ 53 w 746"/>
                <a:gd name="T9" fmla="*/ 466 h 695"/>
                <a:gd name="T10" fmla="*/ 26 w 746"/>
                <a:gd name="T11" fmla="*/ 443 h 695"/>
                <a:gd name="T12" fmla="*/ 0 w 746"/>
                <a:gd name="T13" fmla="*/ 432 h 695"/>
                <a:gd name="T14" fmla="*/ 0 w 746"/>
                <a:gd name="T15" fmla="*/ 378 h 695"/>
                <a:gd name="T16" fmla="*/ 293 w 746"/>
                <a:gd name="T17" fmla="*/ 378 h 695"/>
                <a:gd name="T18" fmla="*/ 455 w 746"/>
                <a:gd name="T19" fmla="*/ 213 h 695"/>
                <a:gd name="T20" fmla="*/ 455 w 746"/>
                <a:gd name="T21" fmla="*/ 0 h 695"/>
                <a:gd name="T22" fmla="*/ 746 w 746"/>
                <a:gd name="T23" fmla="*/ 336 h 695"/>
                <a:gd name="T24" fmla="*/ 746 w 746"/>
                <a:gd name="T25" fmla="*/ 530 h 695"/>
                <a:gd name="T26" fmla="*/ 635 w 746"/>
                <a:gd name="T27" fmla="*/ 695 h 695"/>
                <a:gd name="T28" fmla="*/ 107 w 746"/>
                <a:gd name="T29" fmla="*/ 695 h 6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46"/>
                <a:gd name="T46" fmla="*/ 0 h 695"/>
                <a:gd name="T47" fmla="*/ 746 w 746"/>
                <a:gd name="T48" fmla="*/ 695 h 69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46" h="695">
                  <a:moveTo>
                    <a:pt x="107" y="695"/>
                  </a:moveTo>
                  <a:lnTo>
                    <a:pt x="107" y="584"/>
                  </a:lnTo>
                  <a:lnTo>
                    <a:pt x="94" y="516"/>
                  </a:lnTo>
                  <a:lnTo>
                    <a:pt x="69" y="484"/>
                  </a:lnTo>
                  <a:lnTo>
                    <a:pt x="53" y="466"/>
                  </a:lnTo>
                  <a:lnTo>
                    <a:pt x="26" y="443"/>
                  </a:lnTo>
                  <a:lnTo>
                    <a:pt x="0" y="432"/>
                  </a:lnTo>
                  <a:lnTo>
                    <a:pt x="0" y="378"/>
                  </a:lnTo>
                  <a:lnTo>
                    <a:pt x="293" y="378"/>
                  </a:lnTo>
                  <a:lnTo>
                    <a:pt x="455" y="213"/>
                  </a:lnTo>
                  <a:lnTo>
                    <a:pt x="455" y="0"/>
                  </a:lnTo>
                  <a:lnTo>
                    <a:pt x="746" y="336"/>
                  </a:lnTo>
                  <a:lnTo>
                    <a:pt x="746" y="530"/>
                  </a:lnTo>
                  <a:lnTo>
                    <a:pt x="635" y="695"/>
                  </a:lnTo>
                  <a:lnTo>
                    <a:pt x="107" y="69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Freeform 10"/>
            <p:cNvSpPr>
              <a:spLocks/>
            </p:cNvSpPr>
            <p:nvPr/>
          </p:nvSpPr>
          <p:spPr bwMode="auto">
            <a:xfrm>
              <a:off x="2027" y="2255"/>
              <a:ext cx="1632" cy="749"/>
            </a:xfrm>
            <a:custGeom>
              <a:avLst/>
              <a:gdLst>
                <a:gd name="T0" fmla="*/ 121 w 1632"/>
                <a:gd name="T1" fmla="*/ 113 h 749"/>
                <a:gd name="T2" fmla="*/ 430 w 1632"/>
                <a:gd name="T3" fmla="*/ 113 h 749"/>
                <a:gd name="T4" fmla="*/ 541 w 1632"/>
                <a:gd name="T5" fmla="*/ 0 h 749"/>
                <a:gd name="T6" fmla="*/ 756 w 1632"/>
                <a:gd name="T7" fmla="*/ 0 h 749"/>
                <a:gd name="T8" fmla="*/ 1058 w 1632"/>
                <a:gd name="T9" fmla="*/ 92 h 749"/>
                <a:gd name="T10" fmla="*/ 1136 w 1632"/>
                <a:gd name="T11" fmla="*/ 113 h 749"/>
                <a:gd name="T12" fmla="*/ 1455 w 1632"/>
                <a:gd name="T13" fmla="*/ 113 h 749"/>
                <a:gd name="T14" fmla="*/ 1632 w 1632"/>
                <a:gd name="T15" fmla="*/ 317 h 749"/>
                <a:gd name="T16" fmla="*/ 1632 w 1632"/>
                <a:gd name="T17" fmla="*/ 530 h 749"/>
                <a:gd name="T18" fmla="*/ 1470 w 1632"/>
                <a:gd name="T19" fmla="*/ 695 h 749"/>
                <a:gd name="T20" fmla="*/ 1177 w 1632"/>
                <a:gd name="T21" fmla="*/ 695 h 749"/>
                <a:gd name="T22" fmla="*/ 1177 w 1632"/>
                <a:gd name="T23" fmla="*/ 749 h 749"/>
                <a:gd name="T24" fmla="*/ 1113 w 1632"/>
                <a:gd name="T25" fmla="*/ 710 h 749"/>
                <a:gd name="T26" fmla="*/ 1048 w 1632"/>
                <a:gd name="T27" fmla="*/ 691 h 749"/>
                <a:gd name="T28" fmla="*/ 979 w 1632"/>
                <a:gd name="T29" fmla="*/ 674 h 749"/>
                <a:gd name="T30" fmla="*/ 908 w 1632"/>
                <a:gd name="T31" fmla="*/ 662 h 749"/>
                <a:gd name="T32" fmla="*/ 837 w 1632"/>
                <a:gd name="T33" fmla="*/ 659 h 749"/>
                <a:gd name="T34" fmla="*/ 766 w 1632"/>
                <a:gd name="T35" fmla="*/ 659 h 749"/>
                <a:gd name="T36" fmla="*/ 699 w 1632"/>
                <a:gd name="T37" fmla="*/ 662 h 749"/>
                <a:gd name="T38" fmla="*/ 630 w 1632"/>
                <a:gd name="T39" fmla="*/ 682 h 749"/>
                <a:gd name="T40" fmla="*/ 568 w 1632"/>
                <a:gd name="T41" fmla="*/ 705 h 749"/>
                <a:gd name="T42" fmla="*/ 524 w 1632"/>
                <a:gd name="T43" fmla="*/ 737 h 749"/>
                <a:gd name="T44" fmla="*/ 493 w 1632"/>
                <a:gd name="T45" fmla="*/ 705 h 749"/>
                <a:gd name="T46" fmla="*/ 159 w 1632"/>
                <a:gd name="T47" fmla="*/ 705 h 749"/>
                <a:gd name="T48" fmla="*/ 33 w 1632"/>
                <a:gd name="T49" fmla="*/ 530 h 749"/>
                <a:gd name="T50" fmla="*/ 42 w 1632"/>
                <a:gd name="T51" fmla="*/ 419 h 749"/>
                <a:gd name="T52" fmla="*/ 42 w 1632"/>
                <a:gd name="T53" fmla="*/ 407 h 749"/>
                <a:gd name="T54" fmla="*/ 44 w 1632"/>
                <a:gd name="T55" fmla="*/ 386 h 749"/>
                <a:gd name="T56" fmla="*/ 31 w 1632"/>
                <a:gd name="T57" fmla="*/ 376 h 749"/>
                <a:gd name="T58" fmla="*/ 11 w 1632"/>
                <a:gd name="T59" fmla="*/ 349 h 749"/>
                <a:gd name="T60" fmla="*/ 2 w 1632"/>
                <a:gd name="T61" fmla="*/ 319 h 749"/>
                <a:gd name="T62" fmla="*/ 0 w 1632"/>
                <a:gd name="T63" fmla="*/ 284 h 749"/>
                <a:gd name="T64" fmla="*/ 10 w 1632"/>
                <a:gd name="T65" fmla="*/ 251 h 749"/>
                <a:gd name="T66" fmla="*/ 23 w 1632"/>
                <a:gd name="T67" fmla="*/ 227 h 749"/>
                <a:gd name="T68" fmla="*/ 40 w 1632"/>
                <a:gd name="T69" fmla="*/ 207 h 749"/>
                <a:gd name="T70" fmla="*/ 65 w 1632"/>
                <a:gd name="T71" fmla="*/ 190 h 749"/>
                <a:gd name="T72" fmla="*/ 94 w 1632"/>
                <a:gd name="T73" fmla="*/ 179 h 749"/>
                <a:gd name="T74" fmla="*/ 121 w 1632"/>
                <a:gd name="T75" fmla="*/ 113 h 74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2"/>
                <a:gd name="T115" fmla="*/ 0 h 749"/>
                <a:gd name="T116" fmla="*/ 1632 w 1632"/>
                <a:gd name="T117" fmla="*/ 749 h 74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2" h="749">
                  <a:moveTo>
                    <a:pt x="121" y="113"/>
                  </a:moveTo>
                  <a:lnTo>
                    <a:pt x="430" y="113"/>
                  </a:lnTo>
                  <a:lnTo>
                    <a:pt x="541" y="0"/>
                  </a:lnTo>
                  <a:lnTo>
                    <a:pt x="756" y="0"/>
                  </a:lnTo>
                  <a:lnTo>
                    <a:pt x="1058" y="92"/>
                  </a:lnTo>
                  <a:lnTo>
                    <a:pt x="1136" y="113"/>
                  </a:lnTo>
                  <a:lnTo>
                    <a:pt x="1455" y="113"/>
                  </a:lnTo>
                  <a:lnTo>
                    <a:pt x="1632" y="317"/>
                  </a:lnTo>
                  <a:lnTo>
                    <a:pt x="1632" y="530"/>
                  </a:lnTo>
                  <a:lnTo>
                    <a:pt x="1470" y="695"/>
                  </a:lnTo>
                  <a:lnTo>
                    <a:pt x="1177" y="695"/>
                  </a:lnTo>
                  <a:lnTo>
                    <a:pt x="1177" y="749"/>
                  </a:lnTo>
                  <a:lnTo>
                    <a:pt x="1113" y="710"/>
                  </a:lnTo>
                  <a:lnTo>
                    <a:pt x="1048" y="691"/>
                  </a:lnTo>
                  <a:lnTo>
                    <a:pt x="979" y="674"/>
                  </a:lnTo>
                  <a:lnTo>
                    <a:pt x="908" y="662"/>
                  </a:lnTo>
                  <a:lnTo>
                    <a:pt x="837" y="659"/>
                  </a:lnTo>
                  <a:lnTo>
                    <a:pt x="766" y="659"/>
                  </a:lnTo>
                  <a:lnTo>
                    <a:pt x="699" y="662"/>
                  </a:lnTo>
                  <a:lnTo>
                    <a:pt x="630" y="682"/>
                  </a:lnTo>
                  <a:lnTo>
                    <a:pt x="568" y="705"/>
                  </a:lnTo>
                  <a:lnTo>
                    <a:pt x="524" y="737"/>
                  </a:lnTo>
                  <a:lnTo>
                    <a:pt x="493" y="705"/>
                  </a:lnTo>
                  <a:lnTo>
                    <a:pt x="159" y="705"/>
                  </a:lnTo>
                  <a:lnTo>
                    <a:pt x="33" y="530"/>
                  </a:lnTo>
                  <a:lnTo>
                    <a:pt x="42" y="419"/>
                  </a:lnTo>
                  <a:lnTo>
                    <a:pt x="42" y="407"/>
                  </a:lnTo>
                  <a:lnTo>
                    <a:pt x="44" y="386"/>
                  </a:lnTo>
                  <a:lnTo>
                    <a:pt x="31" y="376"/>
                  </a:lnTo>
                  <a:lnTo>
                    <a:pt x="11" y="349"/>
                  </a:lnTo>
                  <a:lnTo>
                    <a:pt x="2" y="319"/>
                  </a:lnTo>
                  <a:lnTo>
                    <a:pt x="0" y="284"/>
                  </a:lnTo>
                  <a:lnTo>
                    <a:pt x="10" y="251"/>
                  </a:lnTo>
                  <a:lnTo>
                    <a:pt x="23" y="227"/>
                  </a:lnTo>
                  <a:lnTo>
                    <a:pt x="40" y="207"/>
                  </a:lnTo>
                  <a:lnTo>
                    <a:pt x="65" y="190"/>
                  </a:lnTo>
                  <a:lnTo>
                    <a:pt x="94" y="179"/>
                  </a:lnTo>
                  <a:lnTo>
                    <a:pt x="121" y="1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Freeform 11"/>
            <p:cNvSpPr>
              <a:spLocks/>
            </p:cNvSpPr>
            <p:nvPr/>
          </p:nvSpPr>
          <p:spPr bwMode="auto">
            <a:xfrm>
              <a:off x="2027" y="2432"/>
              <a:ext cx="240" cy="238"/>
            </a:xfrm>
            <a:custGeom>
              <a:avLst/>
              <a:gdLst>
                <a:gd name="T0" fmla="*/ 240 w 240"/>
                <a:gd name="T1" fmla="*/ 119 h 238"/>
                <a:gd name="T2" fmla="*/ 236 w 240"/>
                <a:gd name="T3" fmla="*/ 88 h 238"/>
                <a:gd name="T4" fmla="*/ 225 w 240"/>
                <a:gd name="T5" fmla="*/ 61 h 238"/>
                <a:gd name="T6" fmla="*/ 205 w 240"/>
                <a:gd name="T7" fmla="*/ 36 h 238"/>
                <a:gd name="T8" fmla="*/ 182 w 240"/>
                <a:gd name="T9" fmla="*/ 17 h 238"/>
                <a:gd name="T10" fmla="*/ 153 w 240"/>
                <a:gd name="T11" fmla="*/ 3 h 238"/>
                <a:gd name="T12" fmla="*/ 125 w 240"/>
                <a:gd name="T13" fmla="*/ 0 h 238"/>
                <a:gd name="T14" fmla="*/ 94 w 240"/>
                <a:gd name="T15" fmla="*/ 2 h 238"/>
                <a:gd name="T16" fmla="*/ 65 w 240"/>
                <a:gd name="T17" fmla="*/ 13 h 238"/>
                <a:gd name="T18" fmla="*/ 40 w 240"/>
                <a:gd name="T19" fmla="*/ 30 h 238"/>
                <a:gd name="T20" fmla="*/ 19 w 240"/>
                <a:gd name="T21" fmla="*/ 51 h 238"/>
                <a:gd name="T22" fmla="*/ 6 w 240"/>
                <a:gd name="T23" fmla="*/ 80 h 238"/>
                <a:gd name="T24" fmla="*/ 0 w 240"/>
                <a:gd name="T25" fmla="*/ 111 h 238"/>
                <a:gd name="T26" fmla="*/ 2 w 240"/>
                <a:gd name="T27" fmla="*/ 140 h 238"/>
                <a:gd name="T28" fmla="*/ 11 w 240"/>
                <a:gd name="T29" fmla="*/ 169 h 238"/>
                <a:gd name="T30" fmla="*/ 27 w 240"/>
                <a:gd name="T31" fmla="*/ 195 h 238"/>
                <a:gd name="T32" fmla="*/ 50 w 240"/>
                <a:gd name="T33" fmla="*/ 217 h 238"/>
                <a:gd name="T34" fmla="*/ 77 w 240"/>
                <a:gd name="T35" fmla="*/ 230 h 238"/>
                <a:gd name="T36" fmla="*/ 104 w 240"/>
                <a:gd name="T37" fmla="*/ 238 h 238"/>
                <a:gd name="T38" fmla="*/ 136 w 240"/>
                <a:gd name="T39" fmla="*/ 238 h 238"/>
                <a:gd name="T40" fmla="*/ 167 w 240"/>
                <a:gd name="T41" fmla="*/ 230 h 238"/>
                <a:gd name="T42" fmla="*/ 192 w 240"/>
                <a:gd name="T43" fmla="*/ 215 h 238"/>
                <a:gd name="T44" fmla="*/ 215 w 240"/>
                <a:gd name="T45" fmla="*/ 192 h 238"/>
                <a:gd name="T46" fmla="*/ 228 w 240"/>
                <a:gd name="T47" fmla="*/ 167 h 238"/>
                <a:gd name="T48" fmla="*/ 238 w 240"/>
                <a:gd name="T49" fmla="*/ 138 h 238"/>
                <a:gd name="T50" fmla="*/ 240 w 240"/>
                <a:gd name="T51" fmla="*/ 119 h 2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0"/>
                <a:gd name="T79" fmla="*/ 0 h 238"/>
                <a:gd name="T80" fmla="*/ 240 w 240"/>
                <a:gd name="T81" fmla="*/ 238 h 2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0" h="238">
                  <a:moveTo>
                    <a:pt x="240" y="119"/>
                  </a:moveTo>
                  <a:lnTo>
                    <a:pt x="236" y="88"/>
                  </a:lnTo>
                  <a:lnTo>
                    <a:pt x="225" y="61"/>
                  </a:lnTo>
                  <a:lnTo>
                    <a:pt x="205" y="36"/>
                  </a:lnTo>
                  <a:lnTo>
                    <a:pt x="182" y="17"/>
                  </a:lnTo>
                  <a:lnTo>
                    <a:pt x="153" y="3"/>
                  </a:lnTo>
                  <a:lnTo>
                    <a:pt x="125" y="0"/>
                  </a:lnTo>
                  <a:lnTo>
                    <a:pt x="94" y="2"/>
                  </a:lnTo>
                  <a:lnTo>
                    <a:pt x="65" y="13"/>
                  </a:lnTo>
                  <a:lnTo>
                    <a:pt x="40" y="30"/>
                  </a:lnTo>
                  <a:lnTo>
                    <a:pt x="19" y="51"/>
                  </a:lnTo>
                  <a:lnTo>
                    <a:pt x="6" y="80"/>
                  </a:lnTo>
                  <a:lnTo>
                    <a:pt x="0" y="111"/>
                  </a:lnTo>
                  <a:lnTo>
                    <a:pt x="2" y="140"/>
                  </a:lnTo>
                  <a:lnTo>
                    <a:pt x="11" y="169"/>
                  </a:lnTo>
                  <a:lnTo>
                    <a:pt x="27" y="195"/>
                  </a:lnTo>
                  <a:lnTo>
                    <a:pt x="50" y="217"/>
                  </a:lnTo>
                  <a:lnTo>
                    <a:pt x="77" y="230"/>
                  </a:lnTo>
                  <a:lnTo>
                    <a:pt x="104" y="238"/>
                  </a:lnTo>
                  <a:lnTo>
                    <a:pt x="136" y="238"/>
                  </a:lnTo>
                  <a:lnTo>
                    <a:pt x="167" y="230"/>
                  </a:lnTo>
                  <a:lnTo>
                    <a:pt x="192" y="215"/>
                  </a:lnTo>
                  <a:lnTo>
                    <a:pt x="215" y="192"/>
                  </a:lnTo>
                  <a:lnTo>
                    <a:pt x="228" y="167"/>
                  </a:lnTo>
                  <a:lnTo>
                    <a:pt x="238" y="138"/>
                  </a:lnTo>
                  <a:lnTo>
                    <a:pt x="240" y="119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Freeform 12"/>
            <p:cNvSpPr>
              <a:spLocks/>
            </p:cNvSpPr>
            <p:nvPr/>
          </p:nvSpPr>
          <p:spPr bwMode="auto">
            <a:xfrm>
              <a:off x="2077" y="2545"/>
              <a:ext cx="205" cy="155"/>
            </a:xfrm>
            <a:custGeom>
              <a:avLst/>
              <a:gdLst>
                <a:gd name="T0" fmla="*/ 0 w 205"/>
                <a:gd name="T1" fmla="*/ 104 h 155"/>
                <a:gd name="T2" fmla="*/ 27 w 205"/>
                <a:gd name="T3" fmla="*/ 117 h 155"/>
                <a:gd name="T4" fmla="*/ 54 w 205"/>
                <a:gd name="T5" fmla="*/ 125 h 155"/>
                <a:gd name="T6" fmla="*/ 86 w 205"/>
                <a:gd name="T7" fmla="*/ 125 h 155"/>
                <a:gd name="T8" fmla="*/ 117 w 205"/>
                <a:gd name="T9" fmla="*/ 117 h 155"/>
                <a:gd name="T10" fmla="*/ 142 w 205"/>
                <a:gd name="T11" fmla="*/ 102 h 155"/>
                <a:gd name="T12" fmla="*/ 165 w 205"/>
                <a:gd name="T13" fmla="*/ 79 h 155"/>
                <a:gd name="T14" fmla="*/ 178 w 205"/>
                <a:gd name="T15" fmla="*/ 54 h 155"/>
                <a:gd name="T16" fmla="*/ 188 w 205"/>
                <a:gd name="T17" fmla="*/ 25 h 155"/>
                <a:gd name="T18" fmla="*/ 190 w 205"/>
                <a:gd name="T19" fmla="*/ 6 h 155"/>
                <a:gd name="T20" fmla="*/ 190 w 205"/>
                <a:gd name="T21" fmla="*/ 0 h 155"/>
                <a:gd name="T22" fmla="*/ 190 w 205"/>
                <a:gd name="T23" fmla="*/ 4 h 155"/>
                <a:gd name="T24" fmla="*/ 203 w 205"/>
                <a:gd name="T25" fmla="*/ 33 h 155"/>
                <a:gd name="T26" fmla="*/ 205 w 205"/>
                <a:gd name="T27" fmla="*/ 59 h 155"/>
                <a:gd name="T28" fmla="*/ 199 w 205"/>
                <a:gd name="T29" fmla="*/ 86 h 155"/>
                <a:gd name="T30" fmla="*/ 188 w 205"/>
                <a:gd name="T31" fmla="*/ 113 h 155"/>
                <a:gd name="T32" fmla="*/ 167 w 205"/>
                <a:gd name="T33" fmla="*/ 132 h 155"/>
                <a:gd name="T34" fmla="*/ 144 w 205"/>
                <a:gd name="T35" fmla="*/ 148 h 155"/>
                <a:gd name="T36" fmla="*/ 117 w 205"/>
                <a:gd name="T37" fmla="*/ 155 h 155"/>
                <a:gd name="T38" fmla="*/ 88 w 205"/>
                <a:gd name="T39" fmla="*/ 155 h 155"/>
                <a:gd name="T40" fmla="*/ 61 w 205"/>
                <a:gd name="T41" fmla="*/ 146 h 155"/>
                <a:gd name="T42" fmla="*/ 36 w 205"/>
                <a:gd name="T43" fmla="*/ 132 h 155"/>
                <a:gd name="T44" fmla="*/ 17 w 205"/>
                <a:gd name="T45" fmla="*/ 113 h 155"/>
                <a:gd name="T46" fmla="*/ 0 w 205"/>
                <a:gd name="T47" fmla="*/ 104 h 1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5"/>
                <a:gd name="T73" fmla="*/ 0 h 155"/>
                <a:gd name="T74" fmla="*/ 205 w 205"/>
                <a:gd name="T75" fmla="*/ 155 h 1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5" h="155">
                  <a:moveTo>
                    <a:pt x="0" y="104"/>
                  </a:moveTo>
                  <a:lnTo>
                    <a:pt x="27" y="117"/>
                  </a:lnTo>
                  <a:lnTo>
                    <a:pt x="54" y="125"/>
                  </a:lnTo>
                  <a:lnTo>
                    <a:pt x="86" y="125"/>
                  </a:lnTo>
                  <a:lnTo>
                    <a:pt x="117" y="117"/>
                  </a:lnTo>
                  <a:lnTo>
                    <a:pt x="142" y="102"/>
                  </a:lnTo>
                  <a:lnTo>
                    <a:pt x="165" y="79"/>
                  </a:lnTo>
                  <a:lnTo>
                    <a:pt x="178" y="54"/>
                  </a:lnTo>
                  <a:lnTo>
                    <a:pt x="188" y="25"/>
                  </a:lnTo>
                  <a:lnTo>
                    <a:pt x="190" y="6"/>
                  </a:lnTo>
                  <a:lnTo>
                    <a:pt x="190" y="0"/>
                  </a:lnTo>
                  <a:lnTo>
                    <a:pt x="190" y="4"/>
                  </a:lnTo>
                  <a:lnTo>
                    <a:pt x="203" y="33"/>
                  </a:lnTo>
                  <a:lnTo>
                    <a:pt x="205" y="59"/>
                  </a:lnTo>
                  <a:lnTo>
                    <a:pt x="199" y="86"/>
                  </a:lnTo>
                  <a:lnTo>
                    <a:pt x="188" y="113"/>
                  </a:lnTo>
                  <a:lnTo>
                    <a:pt x="167" y="132"/>
                  </a:lnTo>
                  <a:lnTo>
                    <a:pt x="144" y="148"/>
                  </a:lnTo>
                  <a:lnTo>
                    <a:pt x="117" y="155"/>
                  </a:lnTo>
                  <a:lnTo>
                    <a:pt x="88" y="155"/>
                  </a:lnTo>
                  <a:lnTo>
                    <a:pt x="61" y="146"/>
                  </a:lnTo>
                  <a:lnTo>
                    <a:pt x="36" y="132"/>
                  </a:lnTo>
                  <a:lnTo>
                    <a:pt x="17" y="113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Freeform 13"/>
            <p:cNvSpPr>
              <a:spLocks/>
            </p:cNvSpPr>
            <p:nvPr/>
          </p:nvSpPr>
          <p:spPr bwMode="auto">
            <a:xfrm>
              <a:off x="2259" y="2602"/>
              <a:ext cx="206" cy="235"/>
            </a:xfrm>
            <a:custGeom>
              <a:avLst/>
              <a:gdLst>
                <a:gd name="T0" fmla="*/ 206 w 206"/>
                <a:gd name="T1" fmla="*/ 39 h 235"/>
                <a:gd name="T2" fmla="*/ 183 w 206"/>
                <a:gd name="T3" fmla="*/ 20 h 235"/>
                <a:gd name="T4" fmla="*/ 158 w 206"/>
                <a:gd name="T5" fmla="*/ 8 h 235"/>
                <a:gd name="T6" fmla="*/ 125 w 206"/>
                <a:gd name="T7" fmla="*/ 0 h 235"/>
                <a:gd name="T8" fmla="*/ 96 w 206"/>
                <a:gd name="T9" fmla="*/ 2 h 235"/>
                <a:gd name="T10" fmla="*/ 67 w 206"/>
                <a:gd name="T11" fmla="*/ 10 h 235"/>
                <a:gd name="T12" fmla="*/ 42 w 206"/>
                <a:gd name="T13" fmla="*/ 27 h 235"/>
                <a:gd name="T14" fmla="*/ 21 w 206"/>
                <a:gd name="T15" fmla="*/ 50 h 235"/>
                <a:gd name="T16" fmla="*/ 8 w 206"/>
                <a:gd name="T17" fmla="*/ 77 h 235"/>
                <a:gd name="T18" fmla="*/ 0 w 206"/>
                <a:gd name="T19" fmla="*/ 106 h 235"/>
                <a:gd name="T20" fmla="*/ 2 w 206"/>
                <a:gd name="T21" fmla="*/ 137 h 235"/>
                <a:gd name="T22" fmla="*/ 10 w 206"/>
                <a:gd name="T23" fmla="*/ 166 h 235"/>
                <a:gd name="T24" fmla="*/ 27 w 206"/>
                <a:gd name="T25" fmla="*/ 191 h 235"/>
                <a:gd name="T26" fmla="*/ 48 w 206"/>
                <a:gd name="T27" fmla="*/ 212 h 235"/>
                <a:gd name="T28" fmla="*/ 75 w 206"/>
                <a:gd name="T29" fmla="*/ 225 h 235"/>
                <a:gd name="T30" fmla="*/ 104 w 206"/>
                <a:gd name="T31" fmla="*/ 235 h 235"/>
                <a:gd name="T32" fmla="*/ 135 w 206"/>
                <a:gd name="T33" fmla="*/ 233 h 235"/>
                <a:gd name="T34" fmla="*/ 163 w 206"/>
                <a:gd name="T35" fmla="*/ 225 h 235"/>
                <a:gd name="T36" fmla="*/ 190 w 206"/>
                <a:gd name="T37" fmla="*/ 210 h 235"/>
                <a:gd name="T38" fmla="*/ 206 w 206"/>
                <a:gd name="T39" fmla="*/ 194 h 235"/>
                <a:gd name="T40" fmla="*/ 206 w 206"/>
                <a:gd name="T41" fmla="*/ 39 h 2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6"/>
                <a:gd name="T64" fmla="*/ 0 h 235"/>
                <a:gd name="T65" fmla="*/ 206 w 206"/>
                <a:gd name="T66" fmla="*/ 235 h 2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6" h="235">
                  <a:moveTo>
                    <a:pt x="206" y="39"/>
                  </a:moveTo>
                  <a:lnTo>
                    <a:pt x="183" y="20"/>
                  </a:lnTo>
                  <a:lnTo>
                    <a:pt x="158" y="8"/>
                  </a:lnTo>
                  <a:lnTo>
                    <a:pt x="125" y="0"/>
                  </a:lnTo>
                  <a:lnTo>
                    <a:pt x="96" y="2"/>
                  </a:lnTo>
                  <a:lnTo>
                    <a:pt x="67" y="10"/>
                  </a:lnTo>
                  <a:lnTo>
                    <a:pt x="42" y="27"/>
                  </a:lnTo>
                  <a:lnTo>
                    <a:pt x="21" y="50"/>
                  </a:lnTo>
                  <a:lnTo>
                    <a:pt x="8" y="77"/>
                  </a:lnTo>
                  <a:lnTo>
                    <a:pt x="0" y="106"/>
                  </a:lnTo>
                  <a:lnTo>
                    <a:pt x="2" y="137"/>
                  </a:lnTo>
                  <a:lnTo>
                    <a:pt x="10" y="166"/>
                  </a:lnTo>
                  <a:lnTo>
                    <a:pt x="27" y="191"/>
                  </a:lnTo>
                  <a:lnTo>
                    <a:pt x="48" y="212"/>
                  </a:lnTo>
                  <a:lnTo>
                    <a:pt x="75" y="225"/>
                  </a:lnTo>
                  <a:lnTo>
                    <a:pt x="104" y="235"/>
                  </a:lnTo>
                  <a:lnTo>
                    <a:pt x="135" y="233"/>
                  </a:lnTo>
                  <a:lnTo>
                    <a:pt x="163" y="225"/>
                  </a:lnTo>
                  <a:lnTo>
                    <a:pt x="190" y="210"/>
                  </a:lnTo>
                  <a:lnTo>
                    <a:pt x="206" y="194"/>
                  </a:lnTo>
                  <a:lnTo>
                    <a:pt x="206" y="39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5" name="Freeform 14"/>
            <p:cNvSpPr>
              <a:spLocks/>
            </p:cNvSpPr>
            <p:nvPr/>
          </p:nvSpPr>
          <p:spPr bwMode="auto">
            <a:xfrm>
              <a:off x="2334" y="2796"/>
              <a:ext cx="131" cy="54"/>
            </a:xfrm>
            <a:custGeom>
              <a:avLst/>
              <a:gdLst>
                <a:gd name="T0" fmla="*/ 131 w 131"/>
                <a:gd name="T1" fmla="*/ 0 h 54"/>
                <a:gd name="T2" fmla="*/ 115 w 131"/>
                <a:gd name="T3" fmla="*/ 16 h 54"/>
                <a:gd name="T4" fmla="*/ 88 w 131"/>
                <a:gd name="T5" fmla="*/ 31 h 54"/>
                <a:gd name="T6" fmla="*/ 60 w 131"/>
                <a:gd name="T7" fmla="*/ 39 h 54"/>
                <a:gd name="T8" fmla="*/ 29 w 131"/>
                <a:gd name="T9" fmla="*/ 41 h 54"/>
                <a:gd name="T10" fmla="*/ 0 w 131"/>
                <a:gd name="T11" fmla="*/ 31 h 54"/>
                <a:gd name="T12" fmla="*/ 17 w 131"/>
                <a:gd name="T13" fmla="*/ 41 h 54"/>
                <a:gd name="T14" fmla="*/ 73 w 131"/>
                <a:gd name="T15" fmla="*/ 54 h 54"/>
                <a:gd name="T16" fmla="*/ 111 w 131"/>
                <a:gd name="T17" fmla="*/ 50 h 54"/>
                <a:gd name="T18" fmla="*/ 131 w 131"/>
                <a:gd name="T19" fmla="*/ 45 h 54"/>
                <a:gd name="T20" fmla="*/ 131 w 131"/>
                <a:gd name="T21" fmla="*/ 0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1"/>
                <a:gd name="T34" fmla="*/ 0 h 54"/>
                <a:gd name="T35" fmla="*/ 131 w 131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1" h="54">
                  <a:moveTo>
                    <a:pt x="131" y="0"/>
                  </a:moveTo>
                  <a:lnTo>
                    <a:pt x="115" y="16"/>
                  </a:lnTo>
                  <a:lnTo>
                    <a:pt x="88" y="31"/>
                  </a:lnTo>
                  <a:lnTo>
                    <a:pt x="60" y="39"/>
                  </a:lnTo>
                  <a:lnTo>
                    <a:pt x="29" y="41"/>
                  </a:lnTo>
                  <a:lnTo>
                    <a:pt x="0" y="31"/>
                  </a:lnTo>
                  <a:lnTo>
                    <a:pt x="17" y="41"/>
                  </a:lnTo>
                  <a:lnTo>
                    <a:pt x="73" y="54"/>
                  </a:lnTo>
                  <a:lnTo>
                    <a:pt x="111" y="50"/>
                  </a:lnTo>
                  <a:lnTo>
                    <a:pt x="131" y="4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15"/>
            <p:cNvSpPr>
              <a:spLocks noChangeShapeType="1"/>
            </p:cNvSpPr>
            <p:nvPr/>
          </p:nvSpPr>
          <p:spPr bwMode="auto">
            <a:xfrm>
              <a:off x="2465" y="2898"/>
              <a:ext cx="86" cy="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Freeform 16"/>
            <p:cNvSpPr>
              <a:spLocks/>
            </p:cNvSpPr>
            <p:nvPr/>
          </p:nvSpPr>
          <p:spPr bwMode="auto">
            <a:xfrm>
              <a:off x="2465" y="2368"/>
              <a:ext cx="698" cy="530"/>
            </a:xfrm>
            <a:custGeom>
              <a:avLst/>
              <a:gdLst>
                <a:gd name="T0" fmla="*/ 0 w 698"/>
                <a:gd name="T1" fmla="*/ 367 h 530"/>
                <a:gd name="T2" fmla="*/ 0 w 698"/>
                <a:gd name="T3" fmla="*/ 530 h 530"/>
                <a:gd name="T4" fmla="*/ 698 w 698"/>
                <a:gd name="T5" fmla="*/ 530 h 530"/>
                <a:gd name="T6" fmla="*/ 698 w 698"/>
                <a:gd name="T7" fmla="*/ 0 h 5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530"/>
                <a:gd name="T14" fmla="*/ 698 w 698"/>
                <a:gd name="T15" fmla="*/ 530 h 5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530">
                  <a:moveTo>
                    <a:pt x="0" y="367"/>
                  </a:moveTo>
                  <a:lnTo>
                    <a:pt x="0" y="530"/>
                  </a:lnTo>
                  <a:lnTo>
                    <a:pt x="698" y="530"/>
                  </a:lnTo>
                  <a:lnTo>
                    <a:pt x="69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Freeform 17"/>
            <p:cNvSpPr>
              <a:spLocks/>
            </p:cNvSpPr>
            <p:nvPr/>
          </p:nvSpPr>
          <p:spPr bwMode="auto">
            <a:xfrm>
              <a:off x="3077" y="2735"/>
              <a:ext cx="132" cy="223"/>
            </a:xfrm>
            <a:custGeom>
              <a:avLst/>
              <a:gdLst>
                <a:gd name="T0" fmla="*/ 0 w 132"/>
                <a:gd name="T1" fmla="*/ 0 h 223"/>
                <a:gd name="T2" fmla="*/ 86 w 132"/>
                <a:gd name="T3" fmla="*/ 159 h 223"/>
                <a:gd name="T4" fmla="*/ 132 w 132"/>
                <a:gd name="T5" fmla="*/ 223 h 223"/>
                <a:gd name="T6" fmla="*/ 0 60000 65536"/>
                <a:gd name="T7" fmla="*/ 0 60000 65536"/>
                <a:gd name="T8" fmla="*/ 0 60000 65536"/>
                <a:gd name="T9" fmla="*/ 0 w 132"/>
                <a:gd name="T10" fmla="*/ 0 h 223"/>
                <a:gd name="T11" fmla="*/ 132 w 132"/>
                <a:gd name="T12" fmla="*/ 223 h 2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223">
                  <a:moveTo>
                    <a:pt x="0" y="0"/>
                  </a:moveTo>
                  <a:lnTo>
                    <a:pt x="86" y="159"/>
                  </a:lnTo>
                  <a:lnTo>
                    <a:pt x="132" y="2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Freeform 18"/>
            <p:cNvSpPr>
              <a:spLocks/>
            </p:cNvSpPr>
            <p:nvPr/>
          </p:nvSpPr>
          <p:spPr bwMode="auto">
            <a:xfrm>
              <a:off x="2465" y="2347"/>
              <a:ext cx="612" cy="388"/>
            </a:xfrm>
            <a:custGeom>
              <a:avLst/>
              <a:gdLst>
                <a:gd name="T0" fmla="*/ 0 w 612"/>
                <a:gd name="T1" fmla="*/ 21 h 388"/>
                <a:gd name="T2" fmla="*/ 0 w 612"/>
                <a:gd name="T3" fmla="*/ 388 h 388"/>
                <a:gd name="T4" fmla="*/ 612 w 612"/>
                <a:gd name="T5" fmla="*/ 388 h 388"/>
                <a:gd name="T6" fmla="*/ 612 w 612"/>
                <a:gd name="T7" fmla="*/ 0 h 3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2"/>
                <a:gd name="T13" fmla="*/ 0 h 388"/>
                <a:gd name="T14" fmla="*/ 612 w 612"/>
                <a:gd name="T15" fmla="*/ 388 h 3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2" h="388">
                  <a:moveTo>
                    <a:pt x="0" y="21"/>
                  </a:moveTo>
                  <a:lnTo>
                    <a:pt x="0" y="388"/>
                  </a:lnTo>
                  <a:lnTo>
                    <a:pt x="612" y="388"/>
                  </a:lnTo>
                  <a:lnTo>
                    <a:pt x="6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Rectangle 19"/>
            <p:cNvSpPr>
              <a:spLocks noChangeArrowheads="1"/>
            </p:cNvSpPr>
            <p:nvPr/>
          </p:nvSpPr>
          <p:spPr bwMode="auto">
            <a:xfrm>
              <a:off x="2576" y="2255"/>
              <a:ext cx="207" cy="2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Freeform 20"/>
            <p:cNvSpPr>
              <a:spLocks/>
            </p:cNvSpPr>
            <p:nvPr/>
          </p:nvSpPr>
          <p:spPr bwMode="auto">
            <a:xfrm>
              <a:off x="3167" y="2474"/>
              <a:ext cx="296" cy="296"/>
            </a:xfrm>
            <a:custGeom>
              <a:avLst/>
              <a:gdLst>
                <a:gd name="T0" fmla="*/ 296 w 296"/>
                <a:gd name="T1" fmla="*/ 148 h 296"/>
                <a:gd name="T2" fmla="*/ 292 w 296"/>
                <a:gd name="T3" fmla="*/ 113 h 296"/>
                <a:gd name="T4" fmla="*/ 280 w 296"/>
                <a:gd name="T5" fmla="*/ 84 h 296"/>
                <a:gd name="T6" fmla="*/ 263 w 296"/>
                <a:gd name="T7" fmla="*/ 56 h 296"/>
                <a:gd name="T8" fmla="*/ 238 w 296"/>
                <a:gd name="T9" fmla="*/ 31 h 296"/>
                <a:gd name="T10" fmla="*/ 209 w 296"/>
                <a:gd name="T11" fmla="*/ 13 h 296"/>
                <a:gd name="T12" fmla="*/ 177 w 296"/>
                <a:gd name="T13" fmla="*/ 2 h 296"/>
                <a:gd name="T14" fmla="*/ 142 w 296"/>
                <a:gd name="T15" fmla="*/ 0 h 296"/>
                <a:gd name="T16" fmla="*/ 110 w 296"/>
                <a:gd name="T17" fmla="*/ 4 h 296"/>
                <a:gd name="T18" fmla="*/ 77 w 296"/>
                <a:gd name="T19" fmla="*/ 17 h 296"/>
                <a:gd name="T20" fmla="*/ 48 w 296"/>
                <a:gd name="T21" fmla="*/ 36 h 296"/>
                <a:gd name="T22" fmla="*/ 27 w 296"/>
                <a:gd name="T23" fmla="*/ 63 h 296"/>
                <a:gd name="T24" fmla="*/ 10 w 296"/>
                <a:gd name="T25" fmla="*/ 92 h 296"/>
                <a:gd name="T26" fmla="*/ 0 w 296"/>
                <a:gd name="T27" fmla="*/ 125 h 296"/>
                <a:gd name="T28" fmla="*/ 0 w 296"/>
                <a:gd name="T29" fmla="*/ 159 h 296"/>
                <a:gd name="T30" fmla="*/ 6 w 296"/>
                <a:gd name="T31" fmla="*/ 192 h 296"/>
                <a:gd name="T32" fmla="*/ 19 w 296"/>
                <a:gd name="T33" fmla="*/ 223 h 296"/>
                <a:gd name="T34" fmla="*/ 40 w 296"/>
                <a:gd name="T35" fmla="*/ 251 h 296"/>
                <a:gd name="T36" fmla="*/ 67 w 296"/>
                <a:gd name="T37" fmla="*/ 272 h 296"/>
                <a:gd name="T38" fmla="*/ 96 w 296"/>
                <a:gd name="T39" fmla="*/ 288 h 296"/>
                <a:gd name="T40" fmla="*/ 131 w 296"/>
                <a:gd name="T41" fmla="*/ 296 h 296"/>
                <a:gd name="T42" fmla="*/ 163 w 296"/>
                <a:gd name="T43" fmla="*/ 296 h 296"/>
                <a:gd name="T44" fmla="*/ 196 w 296"/>
                <a:gd name="T45" fmla="*/ 288 h 296"/>
                <a:gd name="T46" fmla="*/ 229 w 296"/>
                <a:gd name="T47" fmla="*/ 274 h 296"/>
                <a:gd name="T48" fmla="*/ 254 w 296"/>
                <a:gd name="T49" fmla="*/ 251 h 296"/>
                <a:gd name="T50" fmla="*/ 275 w 296"/>
                <a:gd name="T51" fmla="*/ 224 h 296"/>
                <a:gd name="T52" fmla="*/ 290 w 296"/>
                <a:gd name="T53" fmla="*/ 194 h 296"/>
                <a:gd name="T54" fmla="*/ 296 w 296"/>
                <a:gd name="T55" fmla="*/ 159 h 296"/>
                <a:gd name="T56" fmla="*/ 296 w 296"/>
                <a:gd name="T57" fmla="*/ 148 h 29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6"/>
                <a:gd name="T88" fmla="*/ 0 h 296"/>
                <a:gd name="T89" fmla="*/ 296 w 296"/>
                <a:gd name="T90" fmla="*/ 296 h 29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6" h="296">
                  <a:moveTo>
                    <a:pt x="296" y="148"/>
                  </a:moveTo>
                  <a:lnTo>
                    <a:pt x="292" y="113"/>
                  </a:lnTo>
                  <a:lnTo>
                    <a:pt x="280" y="84"/>
                  </a:lnTo>
                  <a:lnTo>
                    <a:pt x="263" y="56"/>
                  </a:lnTo>
                  <a:lnTo>
                    <a:pt x="238" y="31"/>
                  </a:lnTo>
                  <a:lnTo>
                    <a:pt x="209" y="13"/>
                  </a:lnTo>
                  <a:lnTo>
                    <a:pt x="177" y="2"/>
                  </a:lnTo>
                  <a:lnTo>
                    <a:pt x="142" y="0"/>
                  </a:lnTo>
                  <a:lnTo>
                    <a:pt x="110" y="4"/>
                  </a:lnTo>
                  <a:lnTo>
                    <a:pt x="77" y="17"/>
                  </a:lnTo>
                  <a:lnTo>
                    <a:pt x="48" y="36"/>
                  </a:lnTo>
                  <a:lnTo>
                    <a:pt x="27" y="63"/>
                  </a:lnTo>
                  <a:lnTo>
                    <a:pt x="10" y="92"/>
                  </a:lnTo>
                  <a:lnTo>
                    <a:pt x="0" y="125"/>
                  </a:lnTo>
                  <a:lnTo>
                    <a:pt x="0" y="159"/>
                  </a:lnTo>
                  <a:lnTo>
                    <a:pt x="6" y="192"/>
                  </a:lnTo>
                  <a:lnTo>
                    <a:pt x="19" y="223"/>
                  </a:lnTo>
                  <a:lnTo>
                    <a:pt x="40" y="251"/>
                  </a:lnTo>
                  <a:lnTo>
                    <a:pt x="67" y="272"/>
                  </a:lnTo>
                  <a:lnTo>
                    <a:pt x="96" y="288"/>
                  </a:lnTo>
                  <a:lnTo>
                    <a:pt x="131" y="296"/>
                  </a:lnTo>
                  <a:lnTo>
                    <a:pt x="163" y="296"/>
                  </a:lnTo>
                  <a:lnTo>
                    <a:pt x="196" y="288"/>
                  </a:lnTo>
                  <a:lnTo>
                    <a:pt x="229" y="274"/>
                  </a:lnTo>
                  <a:lnTo>
                    <a:pt x="254" y="251"/>
                  </a:lnTo>
                  <a:lnTo>
                    <a:pt x="275" y="224"/>
                  </a:lnTo>
                  <a:lnTo>
                    <a:pt x="290" y="194"/>
                  </a:lnTo>
                  <a:lnTo>
                    <a:pt x="296" y="159"/>
                  </a:lnTo>
                  <a:lnTo>
                    <a:pt x="296" y="148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Freeform 21"/>
            <p:cNvSpPr>
              <a:spLocks/>
            </p:cNvSpPr>
            <p:nvPr/>
          </p:nvSpPr>
          <p:spPr bwMode="auto">
            <a:xfrm>
              <a:off x="3284" y="2595"/>
              <a:ext cx="204" cy="201"/>
            </a:xfrm>
            <a:custGeom>
              <a:avLst/>
              <a:gdLst>
                <a:gd name="T0" fmla="*/ 175 w 204"/>
                <a:gd name="T1" fmla="*/ 0 h 201"/>
                <a:gd name="T2" fmla="*/ 179 w 204"/>
                <a:gd name="T3" fmla="*/ 27 h 201"/>
                <a:gd name="T4" fmla="*/ 179 w 204"/>
                <a:gd name="T5" fmla="*/ 38 h 201"/>
                <a:gd name="T6" fmla="*/ 173 w 204"/>
                <a:gd name="T7" fmla="*/ 73 h 201"/>
                <a:gd name="T8" fmla="*/ 158 w 204"/>
                <a:gd name="T9" fmla="*/ 103 h 201"/>
                <a:gd name="T10" fmla="*/ 137 w 204"/>
                <a:gd name="T11" fmla="*/ 130 h 201"/>
                <a:gd name="T12" fmla="*/ 112 w 204"/>
                <a:gd name="T13" fmla="*/ 153 h 201"/>
                <a:gd name="T14" fmla="*/ 79 w 204"/>
                <a:gd name="T15" fmla="*/ 167 h 201"/>
                <a:gd name="T16" fmla="*/ 46 w 204"/>
                <a:gd name="T17" fmla="*/ 175 h 201"/>
                <a:gd name="T18" fmla="*/ 14 w 204"/>
                <a:gd name="T19" fmla="*/ 175 h 201"/>
                <a:gd name="T20" fmla="*/ 0 w 204"/>
                <a:gd name="T21" fmla="*/ 173 h 201"/>
                <a:gd name="T22" fmla="*/ 25 w 204"/>
                <a:gd name="T23" fmla="*/ 188 h 201"/>
                <a:gd name="T24" fmla="*/ 54 w 204"/>
                <a:gd name="T25" fmla="*/ 200 h 201"/>
                <a:gd name="T26" fmla="*/ 85 w 204"/>
                <a:gd name="T27" fmla="*/ 201 h 201"/>
                <a:gd name="T28" fmla="*/ 115 w 204"/>
                <a:gd name="T29" fmla="*/ 198 h 201"/>
                <a:gd name="T30" fmla="*/ 144 w 204"/>
                <a:gd name="T31" fmla="*/ 184 h 201"/>
                <a:gd name="T32" fmla="*/ 169 w 204"/>
                <a:gd name="T33" fmla="*/ 165 h 201"/>
                <a:gd name="T34" fmla="*/ 188 w 204"/>
                <a:gd name="T35" fmla="*/ 140 h 201"/>
                <a:gd name="T36" fmla="*/ 200 w 204"/>
                <a:gd name="T37" fmla="*/ 113 h 201"/>
                <a:gd name="T38" fmla="*/ 204 w 204"/>
                <a:gd name="T39" fmla="*/ 82 h 201"/>
                <a:gd name="T40" fmla="*/ 202 w 204"/>
                <a:gd name="T41" fmla="*/ 52 h 201"/>
                <a:gd name="T42" fmla="*/ 192 w 204"/>
                <a:gd name="T43" fmla="*/ 21 h 201"/>
                <a:gd name="T44" fmla="*/ 175 w 204"/>
                <a:gd name="T45" fmla="*/ 0 h 2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4"/>
                <a:gd name="T70" fmla="*/ 0 h 201"/>
                <a:gd name="T71" fmla="*/ 204 w 204"/>
                <a:gd name="T72" fmla="*/ 201 h 20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4" h="201">
                  <a:moveTo>
                    <a:pt x="175" y="0"/>
                  </a:moveTo>
                  <a:lnTo>
                    <a:pt x="179" y="27"/>
                  </a:lnTo>
                  <a:lnTo>
                    <a:pt x="179" y="38"/>
                  </a:lnTo>
                  <a:lnTo>
                    <a:pt x="173" y="73"/>
                  </a:lnTo>
                  <a:lnTo>
                    <a:pt x="158" y="103"/>
                  </a:lnTo>
                  <a:lnTo>
                    <a:pt x="137" y="130"/>
                  </a:lnTo>
                  <a:lnTo>
                    <a:pt x="112" y="153"/>
                  </a:lnTo>
                  <a:lnTo>
                    <a:pt x="79" y="167"/>
                  </a:lnTo>
                  <a:lnTo>
                    <a:pt x="46" y="175"/>
                  </a:lnTo>
                  <a:lnTo>
                    <a:pt x="14" y="175"/>
                  </a:lnTo>
                  <a:lnTo>
                    <a:pt x="0" y="173"/>
                  </a:lnTo>
                  <a:lnTo>
                    <a:pt x="25" y="188"/>
                  </a:lnTo>
                  <a:lnTo>
                    <a:pt x="54" y="200"/>
                  </a:lnTo>
                  <a:lnTo>
                    <a:pt x="85" y="201"/>
                  </a:lnTo>
                  <a:lnTo>
                    <a:pt x="115" y="198"/>
                  </a:lnTo>
                  <a:lnTo>
                    <a:pt x="144" y="184"/>
                  </a:lnTo>
                  <a:lnTo>
                    <a:pt x="169" y="165"/>
                  </a:lnTo>
                  <a:lnTo>
                    <a:pt x="188" y="140"/>
                  </a:lnTo>
                  <a:lnTo>
                    <a:pt x="200" y="113"/>
                  </a:lnTo>
                  <a:lnTo>
                    <a:pt x="204" y="82"/>
                  </a:lnTo>
                  <a:lnTo>
                    <a:pt x="202" y="52"/>
                  </a:lnTo>
                  <a:lnTo>
                    <a:pt x="192" y="21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0" name="Group 22"/>
          <p:cNvGrpSpPr>
            <a:grpSpLocks/>
          </p:cNvGrpSpPr>
          <p:nvPr/>
        </p:nvGrpSpPr>
        <p:grpSpPr bwMode="auto">
          <a:xfrm flipV="1">
            <a:off x="3836988" y="2757488"/>
            <a:ext cx="1009650" cy="812800"/>
            <a:chOff x="2027" y="2255"/>
            <a:chExt cx="1923" cy="1434"/>
          </a:xfrm>
        </p:grpSpPr>
        <p:sp>
          <p:nvSpPr>
            <p:cNvPr id="19477" name="Freeform 23"/>
            <p:cNvSpPr>
              <a:spLocks/>
            </p:cNvSpPr>
            <p:nvPr/>
          </p:nvSpPr>
          <p:spPr bwMode="auto">
            <a:xfrm>
              <a:off x="2643" y="3313"/>
              <a:ext cx="609" cy="248"/>
            </a:xfrm>
            <a:custGeom>
              <a:avLst/>
              <a:gdLst>
                <a:gd name="T0" fmla="*/ 0 w 609"/>
                <a:gd name="T1" fmla="*/ 29 h 248"/>
                <a:gd name="T2" fmla="*/ 42 w 609"/>
                <a:gd name="T3" fmla="*/ 15 h 248"/>
                <a:gd name="T4" fmla="*/ 88 w 609"/>
                <a:gd name="T5" fmla="*/ 4 h 248"/>
                <a:gd name="T6" fmla="*/ 127 w 609"/>
                <a:gd name="T7" fmla="*/ 2 h 248"/>
                <a:gd name="T8" fmla="*/ 161 w 609"/>
                <a:gd name="T9" fmla="*/ 0 h 248"/>
                <a:gd name="T10" fmla="*/ 215 w 609"/>
                <a:gd name="T11" fmla="*/ 0 h 248"/>
                <a:gd name="T12" fmla="*/ 267 w 609"/>
                <a:gd name="T13" fmla="*/ 4 h 248"/>
                <a:gd name="T14" fmla="*/ 323 w 609"/>
                <a:gd name="T15" fmla="*/ 10 h 248"/>
                <a:gd name="T16" fmla="*/ 372 w 609"/>
                <a:gd name="T17" fmla="*/ 19 h 248"/>
                <a:gd name="T18" fmla="*/ 434 w 609"/>
                <a:gd name="T19" fmla="*/ 35 h 248"/>
                <a:gd name="T20" fmla="*/ 492 w 609"/>
                <a:gd name="T21" fmla="*/ 58 h 248"/>
                <a:gd name="T22" fmla="*/ 530 w 609"/>
                <a:gd name="T23" fmla="*/ 73 h 248"/>
                <a:gd name="T24" fmla="*/ 570 w 609"/>
                <a:gd name="T25" fmla="*/ 96 h 248"/>
                <a:gd name="T26" fmla="*/ 597 w 609"/>
                <a:gd name="T27" fmla="*/ 115 h 248"/>
                <a:gd name="T28" fmla="*/ 605 w 609"/>
                <a:gd name="T29" fmla="*/ 129 h 248"/>
                <a:gd name="T30" fmla="*/ 609 w 609"/>
                <a:gd name="T31" fmla="*/ 138 h 248"/>
                <a:gd name="T32" fmla="*/ 601 w 609"/>
                <a:gd name="T33" fmla="*/ 167 h 248"/>
                <a:gd name="T34" fmla="*/ 589 w 609"/>
                <a:gd name="T35" fmla="*/ 186 h 248"/>
                <a:gd name="T36" fmla="*/ 570 w 609"/>
                <a:gd name="T37" fmla="*/ 202 h 248"/>
                <a:gd name="T38" fmla="*/ 549 w 609"/>
                <a:gd name="T39" fmla="*/ 215 h 248"/>
                <a:gd name="T40" fmla="*/ 520 w 609"/>
                <a:gd name="T41" fmla="*/ 230 h 248"/>
                <a:gd name="T42" fmla="*/ 492 w 609"/>
                <a:gd name="T43" fmla="*/ 236 h 248"/>
                <a:gd name="T44" fmla="*/ 461 w 609"/>
                <a:gd name="T45" fmla="*/ 244 h 248"/>
                <a:gd name="T46" fmla="*/ 428 w 609"/>
                <a:gd name="T47" fmla="*/ 246 h 248"/>
                <a:gd name="T48" fmla="*/ 397 w 609"/>
                <a:gd name="T49" fmla="*/ 248 h 248"/>
                <a:gd name="T50" fmla="*/ 355 w 609"/>
                <a:gd name="T51" fmla="*/ 246 h 248"/>
                <a:gd name="T52" fmla="*/ 311 w 609"/>
                <a:gd name="T53" fmla="*/ 240 h 248"/>
                <a:gd name="T54" fmla="*/ 267 w 609"/>
                <a:gd name="T55" fmla="*/ 230 h 248"/>
                <a:gd name="T56" fmla="*/ 221 w 609"/>
                <a:gd name="T57" fmla="*/ 215 h 248"/>
                <a:gd name="T58" fmla="*/ 184 w 609"/>
                <a:gd name="T59" fmla="*/ 202 h 248"/>
                <a:gd name="T60" fmla="*/ 146 w 609"/>
                <a:gd name="T61" fmla="*/ 186 h 248"/>
                <a:gd name="T62" fmla="*/ 110 w 609"/>
                <a:gd name="T63" fmla="*/ 163 h 248"/>
                <a:gd name="T64" fmla="*/ 79 w 609"/>
                <a:gd name="T65" fmla="*/ 144 h 248"/>
                <a:gd name="T66" fmla="*/ 54 w 609"/>
                <a:gd name="T67" fmla="*/ 123 h 248"/>
                <a:gd name="T68" fmla="*/ 31 w 609"/>
                <a:gd name="T69" fmla="*/ 96 h 248"/>
                <a:gd name="T70" fmla="*/ 15 w 609"/>
                <a:gd name="T71" fmla="*/ 79 h 248"/>
                <a:gd name="T72" fmla="*/ 6 w 609"/>
                <a:gd name="T73" fmla="*/ 63 h 248"/>
                <a:gd name="T74" fmla="*/ 4 w 609"/>
                <a:gd name="T75" fmla="*/ 50 h 248"/>
                <a:gd name="T76" fmla="*/ 0 w 609"/>
                <a:gd name="T77" fmla="*/ 46 h 248"/>
                <a:gd name="T78" fmla="*/ 0 w 609"/>
                <a:gd name="T79" fmla="*/ 29 h 2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09"/>
                <a:gd name="T121" fmla="*/ 0 h 248"/>
                <a:gd name="T122" fmla="*/ 609 w 609"/>
                <a:gd name="T123" fmla="*/ 248 h 24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09" h="248">
                  <a:moveTo>
                    <a:pt x="0" y="29"/>
                  </a:moveTo>
                  <a:lnTo>
                    <a:pt x="42" y="15"/>
                  </a:lnTo>
                  <a:lnTo>
                    <a:pt x="88" y="4"/>
                  </a:lnTo>
                  <a:lnTo>
                    <a:pt x="127" y="2"/>
                  </a:lnTo>
                  <a:lnTo>
                    <a:pt x="161" y="0"/>
                  </a:lnTo>
                  <a:lnTo>
                    <a:pt x="215" y="0"/>
                  </a:lnTo>
                  <a:lnTo>
                    <a:pt x="267" y="4"/>
                  </a:lnTo>
                  <a:lnTo>
                    <a:pt x="323" y="10"/>
                  </a:lnTo>
                  <a:lnTo>
                    <a:pt x="372" y="19"/>
                  </a:lnTo>
                  <a:lnTo>
                    <a:pt x="434" y="35"/>
                  </a:lnTo>
                  <a:lnTo>
                    <a:pt x="492" y="58"/>
                  </a:lnTo>
                  <a:lnTo>
                    <a:pt x="530" y="73"/>
                  </a:lnTo>
                  <a:lnTo>
                    <a:pt x="570" y="96"/>
                  </a:lnTo>
                  <a:lnTo>
                    <a:pt x="597" y="115"/>
                  </a:lnTo>
                  <a:lnTo>
                    <a:pt x="605" y="129"/>
                  </a:lnTo>
                  <a:lnTo>
                    <a:pt x="609" y="138"/>
                  </a:lnTo>
                  <a:lnTo>
                    <a:pt x="601" y="167"/>
                  </a:lnTo>
                  <a:lnTo>
                    <a:pt x="589" y="186"/>
                  </a:lnTo>
                  <a:lnTo>
                    <a:pt x="570" y="202"/>
                  </a:lnTo>
                  <a:lnTo>
                    <a:pt x="549" y="215"/>
                  </a:lnTo>
                  <a:lnTo>
                    <a:pt x="520" y="230"/>
                  </a:lnTo>
                  <a:lnTo>
                    <a:pt x="492" y="236"/>
                  </a:lnTo>
                  <a:lnTo>
                    <a:pt x="461" y="244"/>
                  </a:lnTo>
                  <a:lnTo>
                    <a:pt x="428" y="246"/>
                  </a:lnTo>
                  <a:lnTo>
                    <a:pt x="397" y="248"/>
                  </a:lnTo>
                  <a:lnTo>
                    <a:pt x="355" y="246"/>
                  </a:lnTo>
                  <a:lnTo>
                    <a:pt x="311" y="240"/>
                  </a:lnTo>
                  <a:lnTo>
                    <a:pt x="267" y="230"/>
                  </a:lnTo>
                  <a:lnTo>
                    <a:pt x="221" y="215"/>
                  </a:lnTo>
                  <a:lnTo>
                    <a:pt x="184" y="202"/>
                  </a:lnTo>
                  <a:lnTo>
                    <a:pt x="146" y="186"/>
                  </a:lnTo>
                  <a:lnTo>
                    <a:pt x="110" y="163"/>
                  </a:lnTo>
                  <a:lnTo>
                    <a:pt x="79" y="144"/>
                  </a:lnTo>
                  <a:lnTo>
                    <a:pt x="54" y="123"/>
                  </a:lnTo>
                  <a:lnTo>
                    <a:pt x="31" y="96"/>
                  </a:lnTo>
                  <a:lnTo>
                    <a:pt x="15" y="79"/>
                  </a:lnTo>
                  <a:lnTo>
                    <a:pt x="6" y="63"/>
                  </a:lnTo>
                  <a:lnTo>
                    <a:pt x="4" y="50"/>
                  </a:lnTo>
                  <a:lnTo>
                    <a:pt x="0" y="4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Freeform 24"/>
            <p:cNvSpPr>
              <a:spLocks/>
            </p:cNvSpPr>
            <p:nvPr/>
          </p:nvSpPr>
          <p:spPr bwMode="auto">
            <a:xfrm>
              <a:off x="2549" y="2914"/>
              <a:ext cx="766" cy="775"/>
            </a:xfrm>
            <a:custGeom>
              <a:avLst/>
              <a:gdLst>
                <a:gd name="T0" fmla="*/ 46 w 766"/>
                <a:gd name="T1" fmla="*/ 46 h 775"/>
                <a:gd name="T2" fmla="*/ 177 w 766"/>
                <a:gd name="T3" fmla="*/ 3 h 775"/>
                <a:gd name="T4" fmla="*/ 317 w 766"/>
                <a:gd name="T5" fmla="*/ 0 h 775"/>
                <a:gd name="T6" fmla="*/ 455 w 766"/>
                <a:gd name="T7" fmla="*/ 15 h 775"/>
                <a:gd name="T8" fmla="*/ 591 w 766"/>
                <a:gd name="T9" fmla="*/ 51 h 775"/>
                <a:gd name="T10" fmla="*/ 685 w 766"/>
                <a:gd name="T11" fmla="*/ 105 h 775"/>
                <a:gd name="T12" fmla="*/ 747 w 766"/>
                <a:gd name="T13" fmla="*/ 176 h 775"/>
                <a:gd name="T14" fmla="*/ 762 w 766"/>
                <a:gd name="T15" fmla="*/ 247 h 775"/>
                <a:gd name="T16" fmla="*/ 766 w 766"/>
                <a:gd name="T17" fmla="*/ 618 h 775"/>
                <a:gd name="T18" fmla="*/ 747 w 766"/>
                <a:gd name="T19" fmla="*/ 691 h 775"/>
                <a:gd name="T20" fmla="*/ 664 w 766"/>
                <a:gd name="T21" fmla="*/ 752 h 775"/>
                <a:gd name="T22" fmla="*/ 564 w 766"/>
                <a:gd name="T23" fmla="*/ 773 h 775"/>
                <a:gd name="T24" fmla="*/ 432 w 766"/>
                <a:gd name="T25" fmla="*/ 775 h 775"/>
                <a:gd name="T26" fmla="*/ 326 w 766"/>
                <a:gd name="T27" fmla="*/ 760 h 775"/>
                <a:gd name="T28" fmla="*/ 211 w 766"/>
                <a:gd name="T29" fmla="*/ 723 h 775"/>
                <a:gd name="T30" fmla="*/ 111 w 766"/>
                <a:gd name="T31" fmla="*/ 668 h 775"/>
                <a:gd name="T32" fmla="*/ 35 w 766"/>
                <a:gd name="T33" fmla="*/ 597 h 775"/>
                <a:gd name="T34" fmla="*/ 0 w 766"/>
                <a:gd name="T35" fmla="*/ 518 h 775"/>
                <a:gd name="T36" fmla="*/ 8 w 766"/>
                <a:gd name="T37" fmla="*/ 482 h 775"/>
                <a:gd name="T38" fmla="*/ 61 w 766"/>
                <a:gd name="T39" fmla="*/ 443 h 775"/>
                <a:gd name="T40" fmla="*/ 188 w 766"/>
                <a:gd name="T41" fmla="*/ 405 h 775"/>
                <a:gd name="T42" fmla="*/ 301 w 766"/>
                <a:gd name="T43" fmla="*/ 399 h 775"/>
                <a:gd name="T44" fmla="*/ 401 w 766"/>
                <a:gd name="T45" fmla="*/ 409 h 775"/>
                <a:gd name="T46" fmla="*/ 516 w 766"/>
                <a:gd name="T47" fmla="*/ 430 h 775"/>
                <a:gd name="T48" fmla="*/ 609 w 766"/>
                <a:gd name="T49" fmla="*/ 462 h 775"/>
                <a:gd name="T50" fmla="*/ 666 w 766"/>
                <a:gd name="T51" fmla="*/ 499 h 775"/>
                <a:gd name="T52" fmla="*/ 703 w 766"/>
                <a:gd name="T53" fmla="*/ 530 h 775"/>
                <a:gd name="T54" fmla="*/ 680 w 766"/>
                <a:gd name="T55" fmla="*/ 587 h 775"/>
                <a:gd name="T56" fmla="*/ 610 w 766"/>
                <a:gd name="T57" fmla="*/ 629 h 775"/>
                <a:gd name="T58" fmla="*/ 495 w 766"/>
                <a:gd name="T59" fmla="*/ 647 h 775"/>
                <a:gd name="T60" fmla="*/ 403 w 766"/>
                <a:gd name="T61" fmla="*/ 639 h 775"/>
                <a:gd name="T62" fmla="*/ 301 w 766"/>
                <a:gd name="T63" fmla="*/ 610 h 775"/>
                <a:gd name="T64" fmla="*/ 221 w 766"/>
                <a:gd name="T65" fmla="*/ 576 h 775"/>
                <a:gd name="T66" fmla="*/ 156 w 766"/>
                <a:gd name="T67" fmla="*/ 528 h 775"/>
                <a:gd name="T68" fmla="*/ 115 w 766"/>
                <a:gd name="T69" fmla="*/ 489 h 775"/>
                <a:gd name="T70" fmla="*/ 100 w 766"/>
                <a:gd name="T71" fmla="*/ 458 h 775"/>
                <a:gd name="T72" fmla="*/ 65 w 766"/>
                <a:gd name="T73" fmla="*/ 443 h 775"/>
                <a:gd name="T74" fmla="*/ 25 w 766"/>
                <a:gd name="T75" fmla="*/ 470 h 775"/>
                <a:gd name="T76" fmla="*/ 0 w 766"/>
                <a:gd name="T77" fmla="*/ 80 h 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66"/>
                <a:gd name="T118" fmla="*/ 0 h 775"/>
                <a:gd name="T119" fmla="*/ 766 w 766"/>
                <a:gd name="T120" fmla="*/ 775 h 7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66" h="775">
                  <a:moveTo>
                    <a:pt x="0" y="80"/>
                  </a:moveTo>
                  <a:lnTo>
                    <a:pt x="46" y="46"/>
                  </a:lnTo>
                  <a:lnTo>
                    <a:pt x="108" y="23"/>
                  </a:lnTo>
                  <a:lnTo>
                    <a:pt x="177" y="3"/>
                  </a:lnTo>
                  <a:lnTo>
                    <a:pt x="244" y="0"/>
                  </a:lnTo>
                  <a:lnTo>
                    <a:pt x="317" y="0"/>
                  </a:lnTo>
                  <a:lnTo>
                    <a:pt x="386" y="3"/>
                  </a:lnTo>
                  <a:lnTo>
                    <a:pt x="455" y="15"/>
                  </a:lnTo>
                  <a:lnTo>
                    <a:pt x="526" y="32"/>
                  </a:lnTo>
                  <a:lnTo>
                    <a:pt x="591" y="51"/>
                  </a:lnTo>
                  <a:lnTo>
                    <a:pt x="655" y="90"/>
                  </a:lnTo>
                  <a:lnTo>
                    <a:pt x="685" y="105"/>
                  </a:lnTo>
                  <a:lnTo>
                    <a:pt x="724" y="138"/>
                  </a:lnTo>
                  <a:lnTo>
                    <a:pt x="747" y="176"/>
                  </a:lnTo>
                  <a:lnTo>
                    <a:pt x="758" y="209"/>
                  </a:lnTo>
                  <a:lnTo>
                    <a:pt x="762" y="247"/>
                  </a:lnTo>
                  <a:lnTo>
                    <a:pt x="766" y="587"/>
                  </a:lnTo>
                  <a:lnTo>
                    <a:pt x="766" y="618"/>
                  </a:lnTo>
                  <a:lnTo>
                    <a:pt x="756" y="658"/>
                  </a:lnTo>
                  <a:lnTo>
                    <a:pt x="747" y="691"/>
                  </a:lnTo>
                  <a:lnTo>
                    <a:pt x="714" y="723"/>
                  </a:lnTo>
                  <a:lnTo>
                    <a:pt x="664" y="752"/>
                  </a:lnTo>
                  <a:lnTo>
                    <a:pt x="622" y="762"/>
                  </a:lnTo>
                  <a:lnTo>
                    <a:pt x="564" y="773"/>
                  </a:lnTo>
                  <a:lnTo>
                    <a:pt x="503" y="775"/>
                  </a:lnTo>
                  <a:lnTo>
                    <a:pt x="432" y="775"/>
                  </a:lnTo>
                  <a:lnTo>
                    <a:pt x="378" y="768"/>
                  </a:lnTo>
                  <a:lnTo>
                    <a:pt x="326" y="760"/>
                  </a:lnTo>
                  <a:lnTo>
                    <a:pt x="263" y="745"/>
                  </a:lnTo>
                  <a:lnTo>
                    <a:pt x="211" y="723"/>
                  </a:lnTo>
                  <a:lnTo>
                    <a:pt x="163" y="702"/>
                  </a:lnTo>
                  <a:lnTo>
                    <a:pt x="111" y="668"/>
                  </a:lnTo>
                  <a:lnTo>
                    <a:pt x="65" y="633"/>
                  </a:lnTo>
                  <a:lnTo>
                    <a:pt x="35" y="597"/>
                  </a:lnTo>
                  <a:lnTo>
                    <a:pt x="10" y="558"/>
                  </a:lnTo>
                  <a:lnTo>
                    <a:pt x="0" y="518"/>
                  </a:lnTo>
                  <a:lnTo>
                    <a:pt x="0" y="499"/>
                  </a:lnTo>
                  <a:lnTo>
                    <a:pt x="8" y="482"/>
                  </a:lnTo>
                  <a:lnTo>
                    <a:pt x="25" y="470"/>
                  </a:lnTo>
                  <a:lnTo>
                    <a:pt x="61" y="443"/>
                  </a:lnTo>
                  <a:lnTo>
                    <a:pt x="106" y="422"/>
                  </a:lnTo>
                  <a:lnTo>
                    <a:pt x="188" y="405"/>
                  </a:lnTo>
                  <a:lnTo>
                    <a:pt x="248" y="399"/>
                  </a:lnTo>
                  <a:lnTo>
                    <a:pt x="301" y="399"/>
                  </a:lnTo>
                  <a:lnTo>
                    <a:pt x="351" y="405"/>
                  </a:lnTo>
                  <a:lnTo>
                    <a:pt x="401" y="409"/>
                  </a:lnTo>
                  <a:lnTo>
                    <a:pt x="457" y="414"/>
                  </a:lnTo>
                  <a:lnTo>
                    <a:pt x="516" y="430"/>
                  </a:lnTo>
                  <a:lnTo>
                    <a:pt x="570" y="449"/>
                  </a:lnTo>
                  <a:lnTo>
                    <a:pt x="609" y="462"/>
                  </a:lnTo>
                  <a:lnTo>
                    <a:pt x="641" y="482"/>
                  </a:lnTo>
                  <a:lnTo>
                    <a:pt x="666" y="499"/>
                  </a:lnTo>
                  <a:lnTo>
                    <a:pt x="685" y="514"/>
                  </a:lnTo>
                  <a:lnTo>
                    <a:pt x="703" y="530"/>
                  </a:lnTo>
                  <a:lnTo>
                    <a:pt x="699" y="558"/>
                  </a:lnTo>
                  <a:lnTo>
                    <a:pt x="680" y="587"/>
                  </a:lnTo>
                  <a:lnTo>
                    <a:pt x="655" y="610"/>
                  </a:lnTo>
                  <a:lnTo>
                    <a:pt x="610" y="629"/>
                  </a:lnTo>
                  <a:lnTo>
                    <a:pt x="557" y="641"/>
                  </a:lnTo>
                  <a:lnTo>
                    <a:pt x="495" y="647"/>
                  </a:lnTo>
                  <a:lnTo>
                    <a:pt x="443" y="645"/>
                  </a:lnTo>
                  <a:lnTo>
                    <a:pt x="403" y="639"/>
                  </a:lnTo>
                  <a:lnTo>
                    <a:pt x="355" y="629"/>
                  </a:lnTo>
                  <a:lnTo>
                    <a:pt x="301" y="610"/>
                  </a:lnTo>
                  <a:lnTo>
                    <a:pt x="259" y="593"/>
                  </a:lnTo>
                  <a:lnTo>
                    <a:pt x="221" y="576"/>
                  </a:lnTo>
                  <a:lnTo>
                    <a:pt x="196" y="554"/>
                  </a:lnTo>
                  <a:lnTo>
                    <a:pt x="156" y="528"/>
                  </a:lnTo>
                  <a:lnTo>
                    <a:pt x="136" y="514"/>
                  </a:lnTo>
                  <a:lnTo>
                    <a:pt x="115" y="489"/>
                  </a:lnTo>
                  <a:lnTo>
                    <a:pt x="106" y="470"/>
                  </a:lnTo>
                  <a:lnTo>
                    <a:pt x="100" y="458"/>
                  </a:lnTo>
                  <a:lnTo>
                    <a:pt x="92" y="428"/>
                  </a:lnTo>
                  <a:lnTo>
                    <a:pt x="65" y="443"/>
                  </a:lnTo>
                  <a:lnTo>
                    <a:pt x="48" y="453"/>
                  </a:lnTo>
                  <a:lnTo>
                    <a:pt x="25" y="470"/>
                  </a:lnTo>
                  <a:lnTo>
                    <a:pt x="0" y="493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Freeform 25"/>
            <p:cNvSpPr>
              <a:spLocks/>
            </p:cNvSpPr>
            <p:nvPr/>
          </p:nvSpPr>
          <p:spPr bwMode="auto">
            <a:xfrm>
              <a:off x="3248" y="3438"/>
              <a:ext cx="57" cy="111"/>
            </a:xfrm>
            <a:custGeom>
              <a:avLst/>
              <a:gdLst>
                <a:gd name="T0" fmla="*/ 0 w 57"/>
                <a:gd name="T1" fmla="*/ 0 h 111"/>
                <a:gd name="T2" fmla="*/ 29 w 57"/>
                <a:gd name="T3" fmla="*/ 27 h 111"/>
                <a:gd name="T4" fmla="*/ 48 w 57"/>
                <a:gd name="T5" fmla="*/ 52 h 111"/>
                <a:gd name="T6" fmla="*/ 57 w 57"/>
                <a:gd name="T7" fmla="*/ 77 h 111"/>
                <a:gd name="T8" fmla="*/ 57 w 57"/>
                <a:gd name="T9" fmla="*/ 11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111"/>
                <a:gd name="T17" fmla="*/ 57 w 57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111">
                  <a:moveTo>
                    <a:pt x="0" y="0"/>
                  </a:moveTo>
                  <a:lnTo>
                    <a:pt x="29" y="27"/>
                  </a:lnTo>
                  <a:lnTo>
                    <a:pt x="48" y="52"/>
                  </a:lnTo>
                  <a:lnTo>
                    <a:pt x="57" y="77"/>
                  </a:lnTo>
                  <a:lnTo>
                    <a:pt x="57" y="1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Freeform 26"/>
            <p:cNvSpPr>
              <a:spLocks/>
            </p:cNvSpPr>
            <p:nvPr/>
          </p:nvSpPr>
          <p:spPr bwMode="auto">
            <a:xfrm>
              <a:off x="2549" y="3125"/>
              <a:ext cx="766" cy="207"/>
            </a:xfrm>
            <a:custGeom>
              <a:avLst/>
              <a:gdLst>
                <a:gd name="T0" fmla="*/ 0 w 766"/>
                <a:gd name="T1" fmla="*/ 98 h 207"/>
                <a:gd name="T2" fmla="*/ 46 w 766"/>
                <a:gd name="T3" fmla="*/ 59 h 207"/>
                <a:gd name="T4" fmla="*/ 104 w 766"/>
                <a:gd name="T5" fmla="*/ 27 h 207"/>
                <a:gd name="T6" fmla="*/ 171 w 766"/>
                <a:gd name="T7" fmla="*/ 7 h 207"/>
                <a:gd name="T8" fmla="*/ 232 w 766"/>
                <a:gd name="T9" fmla="*/ 0 h 207"/>
                <a:gd name="T10" fmla="*/ 301 w 766"/>
                <a:gd name="T11" fmla="*/ 0 h 207"/>
                <a:gd name="T12" fmla="*/ 365 w 766"/>
                <a:gd name="T13" fmla="*/ 4 h 207"/>
                <a:gd name="T14" fmla="*/ 426 w 766"/>
                <a:gd name="T15" fmla="*/ 17 h 207"/>
                <a:gd name="T16" fmla="*/ 497 w 766"/>
                <a:gd name="T17" fmla="*/ 36 h 207"/>
                <a:gd name="T18" fmla="*/ 566 w 766"/>
                <a:gd name="T19" fmla="*/ 67 h 207"/>
                <a:gd name="T20" fmla="*/ 618 w 766"/>
                <a:gd name="T21" fmla="*/ 92 h 207"/>
                <a:gd name="T22" fmla="*/ 664 w 766"/>
                <a:gd name="T23" fmla="*/ 119 h 207"/>
                <a:gd name="T24" fmla="*/ 705 w 766"/>
                <a:gd name="T25" fmla="*/ 150 h 207"/>
                <a:gd name="T26" fmla="*/ 733 w 766"/>
                <a:gd name="T27" fmla="*/ 169 h 207"/>
                <a:gd name="T28" fmla="*/ 766 w 766"/>
                <a:gd name="T29" fmla="*/ 207 h 2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66"/>
                <a:gd name="T46" fmla="*/ 0 h 207"/>
                <a:gd name="T47" fmla="*/ 766 w 766"/>
                <a:gd name="T48" fmla="*/ 207 h 20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66" h="207">
                  <a:moveTo>
                    <a:pt x="0" y="98"/>
                  </a:moveTo>
                  <a:lnTo>
                    <a:pt x="46" y="59"/>
                  </a:lnTo>
                  <a:lnTo>
                    <a:pt x="104" y="27"/>
                  </a:lnTo>
                  <a:lnTo>
                    <a:pt x="171" y="7"/>
                  </a:lnTo>
                  <a:lnTo>
                    <a:pt x="232" y="0"/>
                  </a:lnTo>
                  <a:lnTo>
                    <a:pt x="301" y="0"/>
                  </a:lnTo>
                  <a:lnTo>
                    <a:pt x="365" y="4"/>
                  </a:lnTo>
                  <a:lnTo>
                    <a:pt x="426" y="17"/>
                  </a:lnTo>
                  <a:lnTo>
                    <a:pt x="497" y="36"/>
                  </a:lnTo>
                  <a:lnTo>
                    <a:pt x="566" y="67"/>
                  </a:lnTo>
                  <a:lnTo>
                    <a:pt x="618" y="92"/>
                  </a:lnTo>
                  <a:lnTo>
                    <a:pt x="664" y="119"/>
                  </a:lnTo>
                  <a:lnTo>
                    <a:pt x="705" y="150"/>
                  </a:lnTo>
                  <a:lnTo>
                    <a:pt x="733" y="169"/>
                  </a:lnTo>
                  <a:lnTo>
                    <a:pt x="766" y="20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Freeform 27"/>
            <p:cNvSpPr>
              <a:spLocks/>
            </p:cNvSpPr>
            <p:nvPr/>
          </p:nvSpPr>
          <p:spPr bwMode="auto">
            <a:xfrm>
              <a:off x="2186" y="2960"/>
              <a:ext cx="365" cy="307"/>
            </a:xfrm>
            <a:custGeom>
              <a:avLst/>
              <a:gdLst>
                <a:gd name="T0" fmla="*/ 0 w 365"/>
                <a:gd name="T1" fmla="*/ 0 h 307"/>
                <a:gd name="T2" fmla="*/ 334 w 365"/>
                <a:gd name="T3" fmla="*/ 0 h 307"/>
                <a:gd name="T4" fmla="*/ 365 w 365"/>
                <a:gd name="T5" fmla="*/ 32 h 307"/>
                <a:gd name="T6" fmla="*/ 365 w 365"/>
                <a:gd name="T7" fmla="*/ 307 h 307"/>
                <a:gd name="T8" fmla="*/ 246 w 365"/>
                <a:gd name="T9" fmla="*/ 305 h 307"/>
                <a:gd name="T10" fmla="*/ 0 w 365"/>
                <a:gd name="T11" fmla="*/ 0 h 3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5"/>
                <a:gd name="T19" fmla="*/ 0 h 307"/>
                <a:gd name="T20" fmla="*/ 365 w 365"/>
                <a:gd name="T21" fmla="*/ 307 h 3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5" h="307">
                  <a:moveTo>
                    <a:pt x="0" y="0"/>
                  </a:moveTo>
                  <a:lnTo>
                    <a:pt x="334" y="0"/>
                  </a:lnTo>
                  <a:lnTo>
                    <a:pt x="365" y="32"/>
                  </a:lnTo>
                  <a:lnTo>
                    <a:pt x="365" y="307"/>
                  </a:lnTo>
                  <a:lnTo>
                    <a:pt x="246" y="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Freeform 28"/>
            <p:cNvSpPr>
              <a:spLocks/>
            </p:cNvSpPr>
            <p:nvPr/>
          </p:nvSpPr>
          <p:spPr bwMode="auto">
            <a:xfrm>
              <a:off x="3204" y="2572"/>
              <a:ext cx="746" cy="695"/>
            </a:xfrm>
            <a:custGeom>
              <a:avLst/>
              <a:gdLst>
                <a:gd name="T0" fmla="*/ 107 w 746"/>
                <a:gd name="T1" fmla="*/ 695 h 695"/>
                <a:gd name="T2" fmla="*/ 107 w 746"/>
                <a:gd name="T3" fmla="*/ 584 h 695"/>
                <a:gd name="T4" fmla="*/ 94 w 746"/>
                <a:gd name="T5" fmla="*/ 516 h 695"/>
                <a:gd name="T6" fmla="*/ 69 w 746"/>
                <a:gd name="T7" fmla="*/ 484 h 695"/>
                <a:gd name="T8" fmla="*/ 53 w 746"/>
                <a:gd name="T9" fmla="*/ 466 h 695"/>
                <a:gd name="T10" fmla="*/ 26 w 746"/>
                <a:gd name="T11" fmla="*/ 443 h 695"/>
                <a:gd name="T12" fmla="*/ 0 w 746"/>
                <a:gd name="T13" fmla="*/ 432 h 695"/>
                <a:gd name="T14" fmla="*/ 0 w 746"/>
                <a:gd name="T15" fmla="*/ 378 h 695"/>
                <a:gd name="T16" fmla="*/ 293 w 746"/>
                <a:gd name="T17" fmla="*/ 378 h 695"/>
                <a:gd name="T18" fmla="*/ 455 w 746"/>
                <a:gd name="T19" fmla="*/ 213 h 695"/>
                <a:gd name="T20" fmla="*/ 455 w 746"/>
                <a:gd name="T21" fmla="*/ 0 h 695"/>
                <a:gd name="T22" fmla="*/ 746 w 746"/>
                <a:gd name="T23" fmla="*/ 336 h 695"/>
                <a:gd name="T24" fmla="*/ 746 w 746"/>
                <a:gd name="T25" fmla="*/ 530 h 695"/>
                <a:gd name="T26" fmla="*/ 635 w 746"/>
                <a:gd name="T27" fmla="*/ 695 h 695"/>
                <a:gd name="T28" fmla="*/ 107 w 746"/>
                <a:gd name="T29" fmla="*/ 695 h 6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46"/>
                <a:gd name="T46" fmla="*/ 0 h 695"/>
                <a:gd name="T47" fmla="*/ 746 w 746"/>
                <a:gd name="T48" fmla="*/ 695 h 69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46" h="695">
                  <a:moveTo>
                    <a:pt x="107" y="695"/>
                  </a:moveTo>
                  <a:lnTo>
                    <a:pt x="107" y="584"/>
                  </a:lnTo>
                  <a:lnTo>
                    <a:pt x="94" y="516"/>
                  </a:lnTo>
                  <a:lnTo>
                    <a:pt x="69" y="484"/>
                  </a:lnTo>
                  <a:lnTo>
                    <a:pt x="53" y="466"/>
                  </a:lnTo>
                  <a:lnTo>
                    <a:pt x="26" y="443"/>
                  </a:lnTo>
                  <a:lnTo>
                    <a:pt x="0" y="432"/>
                  </a:lnTo>
                  <a:lnTo>
                    <a:pt x="0" y="378"/>
                  </a:lnTo>
                  <a:lnTo>
                    <a:pt x="293" y="378"/>
                  </a:lnTo>
                  <a:lnTo>
                    <a:pt x="455" y="213"/>
                  </a:lnTo>
                  <a:lnTo>
                    <a:pt x="455" y="0"/>
                  </a:lnTo>
                  <a:lnTo>
                    <a:pt x="746" y="336"/>
                  </a:lnTo>
                  <a:lnTo>
                    <a:pt x="746" y="530"/>
                  </a:lnTo>
                  <a:lnTo>
                    <a:pt x="635" y="695"/>
                  </a:lnTo>
                  <a:lnTo>
                    <a:pt x="107" y="69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Freeform 29"/>
            <p:cNvSpPr>
              <a:spLocks/>
            </p:cNvSpPr>
            <p:nvPr/>
          </p:nvSpPr>
          <p:spPr bwMode="auto">
            <a:xfrm>
              <a:off x="2027" y="2255"/>
              <a:ext cx="1632" cy="749"/>
            </a:xfrm>
            <a:custGeom>
              <a:avLst/>
              <a:gdLst>
                <a:gd name="T0" fmla="*/ 121 w 1632"/>
                <a:gd name="T1" fmla="*/ 113 h 749"/>
                <a:gd name="T2" fmla="*/ 430 w 1632"/>
                <a:gd name="T3" fmla="*/ 113 h 749"/>
                <a:gd name="T4" fmla="*/ 541 w 1632"/>
                <a:gd name="T5" fmla="*/ 0 h 749"/>
                <a:gd name="T6" fmla="*/ 756 w 1632"/>
                <a:gd name="T7" fmla="*/ 0 h 749"/>
                <a:gd name="T8" fmla="*/ 1058 w 1632"/>
                <a:gd name="T9" fmla="*/ 92 h 749"/>
                <a:gd name="T10" fmla="*/ 1136 w 1632"/>
                <a:gd name="T11" fmla="*/ 113 h 749"/>
                <a:gd name="T12" fmla="*/ 1455 w 1632"/>
                <a:gd name="T13" fmla="*/ 113 h 749"/>
                <a:gd name="T14" fmla="*/ 1632 w 1632"/>
                <a:gd name="T15" fmla="*/ 317 h 749"/>
                <a:gd name="T16" fmla="*/ 1632 w 1632"/>
                <a:gd name="T17" fmla="*/ 530 h 749"/>
                <a:gd name="T18" fmla="*/ 1470 w 1632"/>
                <a:gd name="T19" fmla="*/ 695 h 749"/>
                <a:gd name="T20" fmla="*/ 1177 w 1632"/>
                <a:gd name="T21" fmla="*/ 695 h 749"/>
                <a:gd name="T22" fmla="*/ 1177 w 1632"/>
                <a:gd name="T23" fmla="*/ 749 h 749"/>
                <a:gd name="T24" fmla="*/ 1113 w 1632"/>
                <a:gd name="T25" fmla="*/ 710 h 749"/>
                <a:gd name="T26" fmla="*/ 1048 w 1632"/>
                <a:gd name="T27" fmla="*/ 691 h 749"/>
                <a:gd name="T28" fmla="*/ 979 w 1632"/>
                <a:gd name="T29" fmla="*/ 674 h 749"/>
                <a:gd name="T30" fmla="*/ 908 w 1632"/>
                <a:gd name="T31" fmla="*/ 662 h 749"/>
                <a:gd name="T32" fmla="*/ 837 w 1632"/>
                <a:gd name="T33" fmla="*/ 659 h 749"/>
                <a:gd name="T34" fmla="*/ 766 w 1632"/>
                <a:gd name="T35" fmla="*/ 659 h 749"/>
                <a:gd name="T36" fmla="*/ 699 w 1632"/>
                <a:gd name="T37" fmla="*/ 662 h 749"/>
                <a:gd name="T38" fmla="*/ 630 w 1632"/>
                <a:gd name="T39" fmla="*/ 682 h 749"/>
                <a:gd name="T40" fmla="*/ 568 w 1632"/>
                <a:gd name="T41" fmla="*/ 705 h 749"/>
                <a:gd name="T42" fmla="*/ 524 w 1632"/>
                <a:gd name="T43" fmla="*/ 737 h 749"/>
                <a:gd name="T44" fmla="*/ 493 w 1632"/>
                <a:gd name="T45" fmla="*/ 705 h 749"/>
                <a:gd name="T46" fmla="*/ 159 w 1632"/>
                <a:gd name="T47" fmla="*/ 705 h 749"/>
                <a:gd name="T48" fmla="*/ 33 w 1632"/>
                <a:gd name="T49" fmla="*/ 530 h 749"/>
                <a:gd name="T50" fmla="*/ 42 w 1632"/>
                <a:gd name="T51" fmla="*/ 419 h 749"/>
                <a:gd name="T52" fmla="*/ 42 w 1632"/>
                <a:gd name="T53" fmla="*/ 407 h 749"/>
                <a:gd name="T54" fmla="*/ 44 w 1632"/>
                <a:gd name="T55" fmla="*/ 386 h 749"/>
                <a:gd name="T56" fmla="*/ 31 w 1632"/>
                <a:gd name="T57" fmla="*/ 376 h 749"/>
                <a:gd name="T58" fmla="*/ 11 w 1632"/>
                <a:gd name="T59" fmla="*/ 349 h 749"/>
                <a:gd name="T60" fmla="*/ 2 w 1632"/>
                <a:gd name="T61" fmla="*/ 319 h 749"/>
                <a:gd name="T62" fmla="*/ 0 w 1632"/>
                <a:gd name="T63" fmla="*/ 284 h 749"/>
                <a:gd name="T64" fmla="*/ 10 w 1632"/>
                <a:gd name="T65" fmla="*/ 251 h 749"/>
                <a:gd name="T66" fmla="*/ 23 w 1632"/>
                <a:gd name="T67" fmla="*/ 227 h 749"/>
                <a:gd name="T68" fmla="*/ 40 w 1632"/>
                <a:gd name="T69" fmla="*/ 207 h 749"/>
                <a:gd name="T70" fmla="*/ 65 w 1632"/>
                <a:gd name="T71" fmla="*/ 190 h 749"/>
                <a:gd name="T72" fmla="*/ 94 w 1632"/>
                <a:gd name="T73" fmla="*/ 179 h 749"/>
                <a:gd name="T74" fmla="*/ 121 w 1632"/>
                <a:gd name="T75" fmla="*/ 113 h 74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2"/>
                <a:gd name="T115" fmla="*/ 0 h 749"/>
                <a:gd name="T116" fmla="*/ 1632 w 1632"/>
                <a:gd name="T117" fmla="*/ 749 h 74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2" h="749">
                  <a:moveTo>
                    <a:pt x="121" y="113"/>
                  </a:moveTo>
                  <a:lnTo>
                    <a:pt x="430" y="113"/>
                  </a:lnTo>
                  <a:lnTo>
                    <a:pt x="541" y="0"/>
                  </a:lnTo>
                  <a:lnTo>
                    <a:pt x="756" y="0"/>
                  </a:lnTo>
                  <a:lnTo>
                    <a:pt x="1058" y="92"/>
                  </a:lnTo>
                  <a:lnTo>
                    <a:pt x="1136" y="113"/>
                  </a:lnTo>
                  <a:lnTo>
                    <a:pt x="1455" y="113"/>
                  </a:lnTo>
                  <a:lnTo>
                    <a:pt x="1632" y="317"/>
                  </a:lnTo>
                  <a:lnTo>
                    <a:pt x="1632" y="530"/>
                  </a:lnTo>
                  <a:lnTo>
                    <a:pt x="1470" y="695"/>
                  </a:lnTo>
                  <a:lnTo>
                    <a:pt x="1177" y="695"/>
                  </a:lnTo>
                  <a:lnTo>
                    <a:pt x="1177" y="749"/>
                  </a:lnTo>
                  <a:lnTo>
                    <a:pt x="1113" y="710"/>
                  </a:lnTo>
                  <a:lnTo>
                    <a:pt x="1048" y="691"/>
                  </a:lnTo>
                  <a:lnTo>
                    <a:pt x="979" y="674"/>
                  </a:lnTo>
                  <a:lnTo>
                    <a:pt x="908" y="662"/>
                  </a:lnTo>
                  <a:lnTo>
                    <a:pt x="837" y="659"/>
                  </a:lnTo>
                  <a:lnTo>
                    <a:pt x="766" y="659"/>
                  </a:lnTo>
                  <a:lnTo>
                    <a:pt x="699" y="662"/>
                  </a:lnTo>
                  <a:lnTo>
                    <a:pt x="630" y="682"/>
                  </a:lnTo>
                  <a:lnTo>
                    <a:pt x="568" y="705"/>
                  </a:lnTo>
                  <a:lnTo>
                    <a:pt x="524" y="737"/>
                  </a:lnTo>
                  <a:lnTo>
                    <a:pt x="493" y="705"/>
                  </a:lnTo>
                  <a:lnTo>
                    <a:pt x="159" y="705"/>
                  </a:lnTo>
                  <a:lnTo>
                    <a:pt x="33" y="530"/>
                  </a:lnTo>
                  <a:lnTo>
                    <a:pt x="42" y="419"/>
                  </a:lnTo>
                  <a:lnTo>
                    <a:pt x="42" y="407"/>
                  </a:lnTo>
                  <a:lnTo>
                    <a:pt x="44" y="386"/>
                  </a:lnTo>
                  <a:lnTo>
                    <a:pt x="31" y="376"/>
                  </a:lnTo>
                  <a:lnTo>
                    <a:pt x="11" y="349"/>
                  </a:lnTo>
                  <a:lnTo>
                    <a:pt x="2" y="319"/>
                  </a:lnTo>
                  <a:lnTo>
                    <a:pt x="0" y="284"/>
                  </a:lnTo>
                  <a:lnTo>
                    <a:pt x="10" y="251"/>
                  </a:lnTo>
                  <a:lnTo>
                    <a:pt x="23" y="227"/>
                  </a:lnTo>
                  <a:lnTo>
                    <a:pt x="40" y="207"/>
                  </a:lnTo>
                  <a:lnTo>
                    <a:pt x="65" y="190"/>
                  </a:lnTo>
                  <a:lnTo>
                    <a:pt x="94" y="179"/>
                  </a:lnTo>
                  <a:lnTo>
                    <a:pt x="121" y="1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Freeform 30"/>
            <p:cNvSpPr>
              <a:spLocks/>
            </p:cNvSpPr>
            <p:nvPr/>
          </p:nvSpPr>
          <p:spPr bwMode="auto">
            <a:xfrm>
              <a:off x="2027" y="2432"/>
              <a:ext cx="240" cy="238"/>
            </a:xfrm>
            <a:custGeom>
              <a:avLst/>
              <a:gdLst>
                <a:gd name="T0" fmla="*/ 240 w 240"/>
                <a:gd name="T1" fmla="*/ 119 h 238"/>
                <a:gd name="T2" fmla="*/ 236 w 240"/>
                <a:gd name="T3" fmla="*/ 88 h 238"/>
                <a:gd name="T4" fmla="*/ 225 w 240"/>
                <a:gd name="T5" fmla="*/ 61 h 238"/>
                <a:gd name="T6" fmla="*/ 205 w 240"/>
                <a:gd name="T7" fmla="*/ 36 h 238"/>
                <a:gd name="T8" fmla="*/ 182 w 240"/>
                <a:gd name="T9" fmla="*/ 17 h 238"/>
                <a:gd name="T10" fmla="*/ 153 w 240"/>
                <a:gd name="T11" fmla="*/ 3 h 238"/>
                <a:gd name="T12" fmla="*/ 125 w 240"/>
                <a:gd name="T13" fmla="*/ 0 h 238"/>
                <a:gd name="T14" fmla="*/ 94 w 240"/>
                <a:gd name="T15" fmla="*/ 2 h 238"/>
                <a:gd name="T16" fmla="*/ 65 w 240"/>
                <a:gd name="T17" fmla="*/ 13 h 238"/>
                <a:gd name="T18" fmla="*/ 40 w 240"/>
                <a:gd name="T19" fmla="*/ 30 h 238"/>
                <a:gd name="T20" fmla="*/ 19 w 240"/>
                <a:gd name="T21" fmla="*/ 51 h 238"/>
                <a:gd name="T22" fmla="*/ 6 w 240"/>
                <a:gd name="T23" fmla="*/ 80 h 238"/>
                <a:gd name="T24" fmla="*/ 0 w 240"/>
                <a:gd name="T25" fmla="*/ 111 h 238"/>
                <a:gd name="T26" fmla="*/ 2 w 240"/>
                <a:gd name="T27" fmla="*/ 140 h 238"/>
                <a:gd name="T28" fmla="*/ 11 w 240"/>
                <a:gd name="T29" fmla="*/ 169 h 238"/>
                <a:gd name="T30" fmla="*/ 27 w 240"/>
                <a:gd name="T31" fmla="*/ 195 h 238"/>
                <a:gd name="T32" fmla="*/ 50 w 240"/>
                <a:gd name="T33" fmla="*/ 217 h 238"/>
                <a:gd name="T34" fmla="*/ 77 w 240"/>
                <a:gd name="T35" fmla="*/ 230 h 238"/>
                <a:gd name="T36" fmla="*/ 104 w 240"/>
                <a:gd name="T37" fmla="*/ 238 h 238"/>
                <a:gd name="T38" fmla="*/ 136 w 240"/>
                <a:gd name="T39" fmla="*/ 238 h 238"/>
                <a:gd name="T40" fmla="*/ 167 w 240"/>
                <a:gd name="T41" fmla="*/ 230 h 238"/>
                <a:gd name="T42" fmla="*/ 192 w 240"/>
                <a:gd name="T43" fmla="*/ 215 h 238"/>
                <a:gd name="T44" fmla="*/ 215 w 240"/>
                <a:gd name="T45" fmla="*/ 192 h 238"/>
                <a:gd name="T46" fmla="*/ 228 w 240"/>
                <a:gd name="T47" fmla="*/ 167 h 238"/>
                <a:gd name="T48" fmla="*/ 238 w 240"/>
                <a:gd name="T49" fmla="*/ 138 h 238"/>
                <a:gd name="T50" fmla="*/ 240 w 240"/>
                <a:gd name="T51" fmla="*/ 119 h 2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0"/>
                <a:gd name="T79" fmla="*/ 0 h 238"/>
                <a:gd name="T80" fmla="*/ 240 w 240"/>
                <a:gd name="T81" fmla="*/ 238 h 2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0" h="238">
                  <a:moveTo>
                    <a:pt x="240" y="119"/>
                  </a:moveTo>
                  <a:lnTo>
                    <a:pt x="236" y="88"/>
                  </a:lnTo>
                  <a:lnTo>
                    <a:pt x="225" y="61"/>
                  </a:lnTo>
                  <a:lnTo>
                    <a:pt x="205" y="36"/>
                  </a:lnTo>
                  <a:lnTo>
                    <a:pt x="182" y="17"/>
                  </a:lnTo>
                  <a:lnTo>
                    <a:pt x="153" y="3"/>
                  </a:lnTo>
                  <a:lnTo>
                    <a:pt x="125" y="0"/>
                  </a:lnTo>
                  <a:lnTo>
                    <a:pt x="94" y="2"/>
                  </a:lnTo>
                  <a:lnTo>
                    <a:pt x="65" y="13"/>
                  </a:lnTo>
                  <a:lnTo>
                    <a:pt x="40" y="30"/>
                  </a:lnTo>
                  <a:lnTo>
                    <a:pt x="19" y="51"/>
                  </a:lnTo>
                  <a:lnTo>
                    <a:pt x="6" y="80"/>
                  </a:lnTo>
                  <a:lnTo>
                    <a:pt x="0" y="111"/>
                  </a:lnTo>
                  <a:lnTo>
                    <a:pt x="2" y="140"/>
                  </a:lnTo>
                  <a:lnTo>
                    <a:pt x="11" y="169"/>
                  </a:lnTo>
                  <a:lnTo>
                    <a:pt x="27" y="195"/>
                  </a:lnTo>
                  <a:lnTo>
                    <a:pt x="50" y="217"/>
                  </a:lnTo>
                  <a:lnTo>
                    <a:pt x="77" y="230"/>
                  </a:lnTo>
                  <a:lnTo>
                    <a:pt x="104" y="238"/>
                  </a:lnTo>
                  <a:lnTo>
                    <a:pt x="136" y="238"/>
                  </a:lnTo>
                  <a:lnTo>
                    <a:pt x="167" y="230"/>
                  </a:lnTo>
                  <a:lnTo>
                    <a:pt x="192" y="215"/>
                  </a:lnTo>
                  <a:lnTo>
                    <a:pt x="215" y="192"/>
                  </a:lnTo>
                  <a:lnTo>
                    <a:pt x="228" y="167"/>
                  </a:lnTo>
                  <a:lnTo>
                    <a:pt x="238" y="138"/>
                  </a:lnTo>
                  <a:lnTo>
                    <a:pt x="240" y="119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Freeform 31"/>
            <p:cNvSpPr>
              <a:spLocks/>
            </p:cNvSpPr>
            <p:nvPr/>
          </p:nvSpPr>
          <p:spPr bwMode="auto">
            <a:xfrm>
              <a:off x="2077" y="2545"/>
              <a:ext cx="205" cy="155"/>
            </a:xfrm>
            <a:custGeom>
              <a:avLst/>
              <a:gdLst>
                <a:gd name="T0" fmla="*/ 0 w 205"/>
                <a:gd name="T1" fmla="*/ 104 h 155"/>
                <a:gd name="T2" fmla="*/ 27 w 205"/>
                <a:gd name="T3" fmla="*/ 117 h 155"/>
                <a:gd name="T4" fmla="*/ 54 w 205"/>
                <a:gd name="T5" fmla="*/ 125 h 155"/>
                <a:gd name="T6" fmla="*/ 86 w 205"/>
                <a:gd name="T7" fmla="*/ 125 h 155"/>
                <a:gd name="T8" fmla="*/ 117 w 205"/>
                <a:gd name="T9" fmla="*/ 117 h 155"/>
                <a:gd name="T10" fmla="*/ 142 w 205"/>
                <a:gd name="T11" fmla="*/ 102 h 155"/>
                <a:gd name="T12" fmla="*/ 165 w 205"/>
                <a:gd name="T13" fmla="*/ 79 h 155"/>
                <a:gd name="T14" fmla="*/ 178 w 205"/>
                <a:gd name="T15" fmla="*/ 54 h 155"/>
                <a:gd name="T16" fmla="*/ 188 w 205"/>
                <a:gd name="T17" fmla="*/ 25 h 155"/>
                <a:gd name="T18" fmla="*/ 190 w 205"/>
                <a:gd name="T19" fmla="*/ 6 h 155"/>
                <a:gd name="T20" fmla="*/ 190 w 205"/>
                <a:gd name="T21" fmla="*/ 0 h 155"/>
                <a:gd name="T22" fmla="*/ 190 w 205"/>
                <a:gd name="T23" fmla="*/ 4 h 155"/>
                <a:gd name="T24" fmla="*/ 203 w 205"/>
                <a:gd name="T25" fmla="*/ 33 h 155"/>
                <a:gd name="T26" fmla="*/ 205 w 205"/>
                <a:gd name="T27" fmla="*/ 59 h 155"/>
                <a:gd name="T28" fmla="*/ 199 w 205"/>
                <a:gd name="T29" fmla="*/ 86 h 155"/>
                <a:gd name="T30" fmla="*/ 188 w 205"/>
                <a:gd name="T31" fmla="*/ 113 h 155"/>
                <a:gd name="T32" fmla="*/ 167 w 205"/>
                <a:gd name="T33" fmla="*/ 132 h 155"/>
                <a:gd name="T34" fmla="*/ 144 w 205"/>
                <a:gd name="T35" fmla="*/ 148 h 155"/>
                <a:gd name="T36" fmla="*/ 117 w 205"/>
                <a:gd name="T37" fmla="*/ 155 h 155"/>
                <a:gd name="T38" fmla="*/ 88 w 205"/>
                <a:gd name="T39" fmla="*/ 155 h 155"/>
                <a:gd name="T40" fmla="*/ 61 w 205"/>
                <a:gd name="T41" fmla="*/ 146 h 155"/>
                <a:gd name="T42" fmla="*/ 36 w 205"/>
                <a:gd name="T43" fmla="*/ 132 h 155"/>
                <a:gd name="T44" fmla="*/ 17 w 205"/>
                <a:gd name="T45" fmla="*/ 113 h 155"/>
                <a:gd name="T46" fmla="*/ 0 w 205"/>
                <a:gd name="T47" fmla="*/ 104 h 1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5"/>
                <a:gd name="T73" fmla="*/ 0 h 155"/>
                <a:gd name="T74" fmla="*/ 205 w 205"/>
                <a:gd name="T75" fmla="*/ 155 h 1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5" h="155">
                  <a:moveTo>
                    <a:pt x="0" y="104"/>
                  </a:moveTo>
                  <a:lnTo>
                    <a:pt x="27" y="117"/>
                  </a:lnTo>
                  <a:lnTo>
                    <a:pt x="54" y="125"/>
                  </a:lnTo>
                  <a:lnTo>
                    <a:pt x="86" y="125"/>
                  </a:lnTo>
                  <a:lnTo>
                    <a:pt x="117" y="117"/>
                  </a:lnTo>
                  <a:lnTo>
                    <a:pt x="142" y="102"/>
                  </a:lnTo>
                  <a:lnTo>
                    <a:pt x="165" y="79"/>
                  </a:lnTo>
                  <a:lnTo>
                    <a:pt x="178" y="54"/>
                  </a:lnTo>
                  <a:lnTo>
                    <a:pt x="188" y="25"/>
                  </a:lnTo>
                  <a:lnTo>
                    <a:pt x="190" y="6"/>
                  </a:lnTo>
                  <a:lnTo>
                    <a:pt x="190" y="0"/>
                  </a:lnTo>
                  <a:lnTo>
                    <a:pt x="190" y="4"/>
                  </a:lnTo>
                  <a:lnTo>
                    <a:pt x="203" y="33"/>
                  </a:lnTo>
                  <a:lnTo>
                    <a:pt x="205" y="59"/>
                  </a:lnTo>
                  <a:lnTo>
                    <a:pt x="199" y="86"/>
                  </a:lnTo>
                  <a:lnTo>
                    <a:pt x="188" y="113"/>
                  </a:lnTo>
                  <a:lnTo>
                    <a:pt x="167" y="132"/>
                  </a:lnTo>
                  <a:lnTo>
                    <a:pt x="144" y="148"/>
                  </a:lnTo>
                  <a:lnTo>
                    <a:pt x="117" y="155"/>
                  </a:lnTo>
                  <a:lnTo>
                    <a:pt x="88" y="155"/>
                  </a:lnTo>
                  <a:lnTo>
                    <a:pt x="61" y="146"/>
                  </a:lnTo>
                  <a:lnTo>
                    <a:pt x="36" y="132"/>
                  </a:lnTo>
                  <a:lnTo>
                    <a:pt x="17" y="113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Freeform 32"/>
            <p:cNvSpPr>
              <a:spLocks/>
            </p:cNvSpPr>
            <p:nvPr/>
          </p:nvSpPr>
          <p:spPr bwMode="auto">
            <a:xfrm>
              <a:off x="2259" y="2602"/>
              <a:ext cx="206" cy="235"/>
            </a:xfrm>
            <a:custGeom>
              <a:avLst/>
              <a:gdLst>
                <a:gd name="T0" fmla="*/ 206 w 206"/>
                <a:gd name="T1" fmla="*/ 39 h 235"/>
                <a:gd name="T2" fmla="*/ 183 w 206"/>
                <a:gd name="T3" fmla="*/ 20 h 235"/>
                <a:gd name="T4" fmla="*/ 158 w 206"/>
                <a:gd name="T5" fmla="*/ 8 h 235"/>
                <a:gd name="T6" fmla="*/ 125 w 206"/>
                <a:gd name="T7" fmla="*/ 0 h 235"/>
                <a:gd name="T8" fmla="*/ 96 w 206"/>
                <a:gd name="T9" fmla="*/ 2 h 235"/>
                <a:gd name="T10" fmla="*/ 67 w 206"/>
                <a:gd name="T11" fmla="*/ 10 h 235"/>
                <a:gd name="T12" fmla="*/ 42 w 206"/>
                <a:gd name="T13" fmla="*/ 27 h 235"/>
                <a:gd name="T14" fmla="*/ 21 w 206"/>
                <a:gd name="T15" fmla="*/ 50 h 235"/>
                <a:gd name="T16" fmla="*/ 8 w 206"/>
                <a:gd name="T17" fmla="*/ 77 h 235"/>
                <a:gd name="T18" fmla="*/ 0 w 206"/>
                <a:gd name="T19" fmla="*/ 106 h 235"/>
                <a:gd name="T20" fmla="*/ 2 w 206"/>
                <a:gd name="T21" fmla="*/ 137 h 235"/>
                <a:gd name="T22" fmla="*/ 10 w 206"/>
                <a:gd name="T23" fmla="*/ 166 h 235"/>
                <a:gd name="T24" fmla="*/ 27 w 206"/>
                <a:gd name="T25" fmla="*/ 191 h 235"/>
                <a:gd name="T26" fmla="*/ 48 w 206"/>
                <a:gd name="T27" fmla="*/ 212 h 235"/>
                <a:gd name="T28" fmla="*/ 75 w 206"/>
                <a:gd name="T29" fmla="*/ 225 h 235"/>
                <a:gd name="T30" fmla="*/ 104 w 206"/>
                <a:gd name="T31" fmla="*/ 235 h 235"/>
                <a:gd name="T32" fmla="*/ 135 w 206"/>
                <a:gd name="T33" fmla="*/ 233 h 235"/>
                <a:gd name="T34" fmla="*/ 163 w 206"/>
                <a:gd name="T35" fmla="*/ 225 h 235"/>
                <a:gd name="T36" fmla="*/ 190 w 206"/>
                <a:gd name="T37" fmla="*/ 210 h 235"/>
                <a:gd name="T38" fmla="*/ 206 w 206"/>
                <a:gd name="T39" fmla="*/ 194 h 235"/>
                <a:gd name="T40" fmla="*/ 206 w 206"/>
                <a:gd name="T41" fmla="*/ 39 h 2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6"/>
                <a:gd name="T64" fmla="*/ 0 h 235"/>
                <a:gd name="T65" fmla="*/ 206 w 206"/>
                <a:gd name="T66" fmla="*/ 235 h 2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6" h="235">
                  <a:moveTo>
                    <a:pt x="206" y="39"/>
                  </a:moveTo>
                  <a:lnTo>
                    <a:pt x="183" y="20"/>
                  </a:lnTo>
                  <a:lnTo>
                    <a:pt x="158" y="8"/>
                  </a:lnTo>
                  <a:lnTo>
                    <a:pt x="125" y="0"/>
                  </a:lnTo>
                  <a:lnTo>
                    <a:pt x="96" y="2"/>
                  </a:lnTo>
                  <a:lnTo>
                    <a:pt x="67" y="10"/>
                  </a:lnTo>
                  <a:lnTo>
                    <a:pt x="42" y="27"/>
                  </a:lnTo>
                  <a:lnTo>
                    <a:pt x="21" y="50"/>
                  </a:lnTo>
                  <a:lnTo>
                    <a:pt x="8" y="77"/>
                  </a:lnTo>
                  <a:lnTo>
                    <a:pt x="0" y="106"/>
                  </a:lnTo>
                  <a:lnTo>
                    <a:pt x="2" y="137"/>
                  </a:lnTo>
                  <a:lnTo>
                    <a:pt x="10" y="166"/>
                  </a:lnTo>
                  <a:lnTo>
                    <a:pt x="27" y="191"/>
                  </a:lnTo>
                  <a:lnTo>
                    <a:pt x="48" y="212"/>
                  </a:lnTo>
                  <a:lnTo>
                    <a:pt x="75" y="225"/>
                  </a:lnTo>
                  <a:lnTo>
                    <a:pt x="104" y="235"/>
                  </a:lnTo>
                  <a:lnTo>
                    <a:pt x="135" y="233"/>
                  </a:lnTo>
                  <a:lnTo>
                    <a:pt x="163" y="225"/>
                  </a:lnTo>
                  <a:lnTo>
                    <a:pt x="190" y="210"/>
                  </a:lnTo>
                  <a:lnTo>
                    <a:pt x="206" y="194"/>
                  </a:lnTo>
                  <a:lnTo>
                    <a:pt x="206" y="39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Freeform 33"/>
            <p:cNvSpPr>
              <a:spLocks/>
            </p:cNvSpPr>
            <p:nvPr/>
          </p:nvSpPr>
          <p:spPr bwMode="auto">
            <a:xfrm>
              <a:off x="2334" y="2796"/>
              <a:ext cx="131" cy="54"/>
            </a:xfrm>
            <a:custGeom>
              <a:avLst/>
              <a:gdLst>
                <a:gd name="T0" fmla="*/ 131 w 131"/>
                <a:gd name="T1" fmla="*/ 0 h 54"/>
                <a:gd name="T2" fmla="*/ 115 w 131"/>
                <a:gd name="T3" fmla="*/ 16 h 54"/>
                <a:gd name="T4" fmla="*/ 88 w 131"/>
                <a:gd name="T5" fmla="*/ 31 h 54"/>
                <a:gd name="T6" fmla="*/ 60 w 131"/>
                <a:gd name="T7" fmla="*/ 39 h 54"/>
                <a:gd name="T8" fmla="*/ 29 w 131"/>
                <a:gd name="T9" fmla="*/ 41 h 54"/>
                <a:gd name="T10" fmla="*/ 0 w 131"/>
                <a:gd name="T11" fmla="*/ 31 h 54"/>
                <a:gd name="T12" fmla="*/ 17 w 131"/>
                <a:gd name="T13" fmla="*/ 41 h 54"/>
                <a:gd name="T14" fmla="*/ 73 w 131"/>
                <a:gd name="T15" fmla="*/ 54 h 54"/>
                <a:gd name="T16" fmla="*/ 111 w 131"/>
                <a:gd name="T17" fmla="*/ 50 h 54"/>
                <a:gd name="T18" fmla="*/ 131 w 131"/>
                <a:gd name="T19" fmla="*/ 45 h 54"/>
                <a:gd name="T20" fmla="*/ 131 w 131"/>
                <a:gd name="T21" fmla="*/ 0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1"/>
                <a:gd name="T34" fmla="*/ 0 h 54"/>
                <a:gd name="T35" fmla="*/ 131 w 131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1" h="54">
                  <a:moveTo>
                    <a:pt x="131" y="0"/>
                  </a:moveTo>
                  <a:lnTo>
                    <a:pt x="115" y="16"/>
                  </a:lnTo>
                  <a:lnTo>
                    <a:pt x="88" y="31"/>
                  </a:lnTo>
                  <a:lnTo>
                    <a:pt x="60" y="39"/>
                  </a:lnTo>
                  <a:lnTo>
                    <a:pt x="29" y="41"/>
                  </a:lnTo>
                  <a:lnTo>
                    <a:pt x="0" y="31"/>
                  </a:lnTo>
                  <a:lnTo>
                    <a:pt x="17" y="41"/>
                  </a:lnTo>
                  <a:lnTo>
                    <a:pt x="73" y="54"/>
                  </a:lnTo>
                  <a:lnTo>
                    <a:pt x="111" y="50"/>
                  </a:lnTo>
                  <a:lnTo>
                    <a:pt x="131" y="4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34"/>
            <p:cNvSpPr>
              <a:spLocks noChangeShapeType="1"/>
            </p:cNvSpPr>
            <p:nvPr/>
          </p:nvSpPr>
          <p:spPr bwMode="auto">
            <a:xfrm>
              <a:off x="2465" y="2898"/>
              <a:ext cx="86" cy="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Freeform 35"/>
            <p:cNvSpPr>
              <a:spLocks/>
            </p:cNvSpPr>
            <p:nvPr/>
          </p:nvSpPr>
          <p:spPr bwMode="auto">
            <a:xfrm>
              <a:off x="2465" y="2368"/>
              <a:ext cx="698" cy="530"/>
            </a:xfrm>
            <a:custGeom>
              <a:avLst/>
              <a:gdLst>
                <a:gd name="T0" fmla="*/ 0 w 698"/>
                <a:gd name="T1" fmla="*/ 367 h 530"/>
                <a:gd name="T2" fmla="*/ 0 w 698"/>
                <a:gd name="T3" fmla="*/ 530 h 530"/>
                <a:gd name="T4" fmla="*/ 698 w 698"/>
                <a:gd name="T5" fmla="*/ 530 h 530"/>
                <a:gd name="T6" fmla="*/ 698 w 698"/>
                <a:gd name="T7" fmla="*/ 0 h 5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530"/>
                <a:gd name="T14" fmla="*/ 698 w 698"/>
                <a:gd name="T15" fmla="*/ 530 h 5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530">
                  <a:moveTo>
                    <a:pt x="0" y="367"/>
                  </a:moveTo>
                  <a:lnTo>
                    <a:pt x="0" y="530"/>
                  </a:lnTo>
                  <a:lnTo>
                    <a:pt x="698" y="530"/>
                  </a:lnTo>
                  <a:lnTo>
                    <a:pt x="69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Freeform 36"/>
            <p:cNvSpPr>
              <a:spLocks/>
            </p:cNvSpPr>
            <p:nvPr/>
          </p:nvSpPr>
          <p:spPr bwMode="auto">
            <a:xfrm>
              <a:off x="3077" y="2735"/>
              <a:ext cx="132" cy="223"/>
            </a:xfrm>
            <a:custGeom>
              <a:avLst/>
              <a:gdLst>
                <a:gd name="T0" fmla="*/ 0 w 132"/>
                <a:gd name="T1" fmla="*/ 0 h 223"/>
                <a:gd name="T2" fmla="*/ 86 w 132"/>
                <a:gd name="T3" fmla="*/ 159 h 223"/>
                <a:gd name="T4" fmla="*/ 132 w 132"/>
                <a:gd name="T5" fmla="*/ 223 h 223"/>
                <a:gd name="T6" fmla="*/ 0 60000 65536"/>
                <a:gd name="T7" fmla="*/ 0 60000 65536"/>
                <a:gd name="T8" fmla="*/ 0 60000 65536"/>
                <a:gd name="T9" fmla="*/ 0 w 132"/>
                <a:gd name="T10" fmla="*/ 0 h 223"/>
                <a:gd name="T11" fmla="*/ 132 w 132"/>
                <a:gd name="T12" fmla="*/ 223 h 2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223">
                  <a:moveTo>
                    <a:pt x="0" y="0"/>
                  </a:moveTo>
                  <a:lnTo>
                    <a:pt x="86" y="159"/>
                  </a:lnTo>
                  <a:lnTo>
                    <a:pt x="132" y="2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Freeform 37"/>
            <p:cNvSpPr>
              <a:spLocks/>
            </p:cNvSpPr>
            <p:nvPr/>
          </p:nvSpPr>
          <p:spPr bwMode="auto">
            <a:xfrm>
              <a:off x="2465" y="2347"/>
              <a:ext cx="612" cy="388"/>
            </a:xfrm>
            <a:custGeom>
              <a:avLst/>
              <a:gdLst>
                <a:gd name="T0" fmla="*/ 0 w 612"/>
                <a:gd name="T1" fmla="*/ 21 h 388"/>
                <a:gd name="T2" fmla="*/ 0 w 612"/>
                <a:gd name="T3" fmla="*/ 388 h 388"/>
                <a:gd name="T4" fmla="*/ 612 w 612"/>
                <a:gd name="T5" fmla="*/ 388 h 388"/>
                <a:gd name="T6" fmla="*/ 612 w 612"/>
                <a:gd name="T7" fmla="*/ 0 h 3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2"/>
                <a:gd name="T13" fmla="*/ 0 h 388"/>
                <a:gd name="T14" fmla="*/ 612 w 612"/>
                <a:gd name="T15" fmla="*/ 388 h 3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2" h="388">
                  <a:moveTo>
                    <a:pt x="0" y="21"/>
                  </a:moveTo>
                  <a:lnTo>
                    <a:pt x="0" y="388"/>
                  </a:lnTo>
                  <a:lnTo>
                    <a:pt x="612" y="388"/>
                  </a:lnTo>
                  <a:lnTo>
                    <a:pt x="6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Rectangle 38"/>
            <p:cNvSpPr>
              <a:spLocks noChangeArrowheads="1"/>
            </p:cNvSpPr>
            <p:nvPr/>
          </p:nvSpPr>
          <p:spPr bwMode="auto">
            <a:xfrm>
              <a:off x="2576" y="2255"/>
              <a:ext cx="207" cy="2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Freeform 39"/>
            <p:cNvSpPr>
              <a:spLocks/>
            </p:cNvSpPr>
            <p:nvPr/>
          </p:nvSpPr>
          <p:spPr bwMode="auto">
            <a:xfrm>
              <a:off x="3167" y="2474"/>
              <a:ext cx="296" cy="296"/>
            </a:xfrm>
            <a:custGeom>
              <a:avLst/>
              <a:gdLst>
                <a:gd name="T0" fmla="*/ 296 w 296"/>
                <a:gd name="T1" fmla="*/ 148 h 296"/>
                <a:gd name="T2" fmla="*/ 292 w 296"/>
                <a:gd name="T3" fmla="*/ 113 h 296"/>
                <a:gd name="T4" fmla="*/ 280 w 296"/>
                <a:gd name="T5" fmla="*/ 84 h 296"/>
                <a:gd name="T6" fmla="*/ 263 w 296"/>
                <a:gd name="T7" fmla="*/ 56 h 296"/>
                <a:gd name="T8" fmla="*/ 238 w 296"/>
                <a:gd name="T9" fmla="*/ 31 h 296"/>
                <a:gd name="T10" fmla="*/ 209 w 296"/>
                <a:gd name="T11" fmla="*/ 13 h 296"/>
                <a:gd name="T12" fmla="*/ 177 w 296"/>
                <a:gd name="T13" fmla="*/ 2 h 296"/>
                <a:gd name="T14" fmla="*/ 142 w 296"/>
                <a:gd name="T15" fmla="*/ 0 h 296"/>
                <a:gd name="T16" fmla="*/ 110 w 296"/>
                <a:gd name="T17" fmla="*/ 4 h 296"/>
                <a:gd name="T18" fmla="*/ 77 w 296"/>
                <a:gd name="T19" fmla="*/ 17 h 296"/>
                <a:gd name="T20" fmla="*/ 48 w 296"/>
                <a:gd name="T21" fmla="*/ 36 h 296"/>
                <a:gd name="T22" fmla="*/ 27 w 296"/>
                <a:gd name="T23" fmla="*/ 63 h 296"/>
                <a:gd name="T24" fmla="*/ 10 w 296"/>
                <a:gd name="T25" fmla="*/ 92 h 296"/>
                <a:gd name="T26" fmla="*/ 0 w 296"/>
                <a:gd name="T27" fmla="*/ 125 h 296"/>
                <a:gd name="T28" fmla="*/ 0 w 296"/>
                <a:gd name="T29" fmla="*/ 159 h 296"/>
                <a:gd name="T30" fmla="*/ 6 w 296"/>
                <a:gd name="T31" fmla="*/ 192 h 296"/>
                <a:gd name="T32" fmla="*/ 19 w 296"/>
                <a:gd name="T33" fmla="*/ 223 h 296"/>
                <a:gd name="T34" fmla="*/ 40 w 296"/>
                <a:gd name="T35" fmla="*/ 251 h 296"/>
                <a:gd name="T36" fmla="*/ 67 w 296"/>
                <a:gd name="T37" fmla="*/ 272 h 296"/>
                <a:gd name="T38" fmla="*/ 96 w 296"/>
                <a:gd name="T39" fmla="*/ 288 h 296"/>
                <a:gd name="T40" fmla="*/ 131 w 296"/>
                <a:gd name="T41" fmla="*/ 296 h 296"/>
                <a:gd name="T42" fmla="*/ 163 w 296"/>
                <a:gd name="T43" fmla="*/ 296 h 296"/>
                <a:gd name="T44" fmla="*/ 196 w 296"/>
                <a:gd name="T45" fmla="*/ 288 h 296"/>
                <a:gd name="T46" fmla="*/ 229 w 296"/>
                <a:gd name="T47" fmla="*/ 274 h 296"/>
                <a:gd name="T48" fmla="*/ 254 w 296"/>
                <a:gd name="T49" fmla="*/ 251 h 296"/>
                <a:gd name="T50" fmla="*/ 275 w 296"/>
                <a:gd name="T51" fmla="*/ 224 h 296"/>
                <a:gd name="T52" fmla="*/ 290 w 296"/>
                <a:gd name="T53" fmla="*/ 194 h 296"/>
                <a:gd name="T54" fmla="*/ 296 w 296"/>
                <a:gd name="T55" fmla="*/ 159 h 296"/>
                <a:gd name="T56" fmla="*/ 296 w 296"/>
                <a:gd name="T57" fmla="*/ 148 h 29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6"/>
                <a:gd name="T88" fmla="*/ 0 h 296"/>
                <a:gd name="T89" fmla="*/ 296 w 296"/>
                <a:gd name="T90" fmla="*/ 296 h 29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6" h="296">
                  <a:moveTo>
                    <a:pt x="296" y="148"/>
                  </a:moveTo>
                  <a:lnTo>
                    <a:pt x="292" y="113"/>
                  </a:lnTo>
                  <a:lnTo>
                    <a:pt x="280" y="84"/>
                  </a:lnTo>
                  <a:lnTo>
                    <a:pt x="263" y="56"/>
                  </a:lnTo>
                  <a:lnTo>
                    <a:pt x="238" y="31"/>
                  </a:lnTo>
                  <a:lnTo>
                    <a:pt x="209" y="13"/>
                  </a:lnTo>
                  <a:lnTo>
                    <a:pt x="177" y="2"/>
                  </a:lnTo>
                  <a:lnTo>
                    <a:pt x="142" y="0"/>
                  </a:lnTo>
                  <a:lnTo>
                    <a:pt x="110" y="4"/>
                  </a:lnTo>
                  <a:lnTo>
                    <a:pt x="77" y="17"/>
                  </a:lnTo>
                  <a:lnTo>
                    <a:pt x="48" y="36"/>
                  </a:lnTo>
                  <a:lnTo>
                    <a:pt x="27" y="63"/>
                  </a:lnTo>
                  <a:lnTo>
                    <a:pt x="10" y="92"/>
                  </a:lnTo>
                  <a:lnTo>
                    <a:pt x="0" y="125"/>
                  </a:lnTo>
                  <a:lnTo>
                    <a:pt x="0" y="159"/>
                  </a:lnTo>
                  <a:lnTo>
                    <a:pt x="6" y="192"/>
                  </a:lnTo>
                  <a:lnTo>
                    <a:pt x="19" y="223"/>
                  </a:lnTo>
                  <a:lnTo>
                    <a:pt x="40" y="251"/>
                  </a:lnTo>
                  <a:lnTo>
                    <a:pt x="67" y="272"/>
                  </a:lnTo>
                  <a:lnTo>
                    <a:pt x="96" y="288"/>
                  </a:lnTo>
                  <a:lnTo>
                    <a:pt x="131" y="296"/>
                  </a:lnTo>
                  <a:lnTo>
                    <a:pt x="163" y="296"/>
                  </a:lnTo>
                  <a:lnTo>
                    <a:pt x="196" y="288"/>
                  </a:lnTo>
                  <a:lnTo>
                    <a:pt x="229" y="274"/>
                  </a:lnTo>
                  <a:lnTo>
                    <a:pt x="254" y="251"/>
                  </a:lnTo>
                  <a:lnTo>
                    <a:pt x="275" y="224"/>
                  </a:lnTo>
                  <a:lnTo>
                    <a:pt x="290" y="194"/>
                  </a:lnTo>
                  <a:lnTo>
                    <a:pt x="296" y="159"/>
                  </a:lnTo>
                  <a:lnTo>
                    <a:pt x="296" y="148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Freeform 40"/>
            <p:cNvSpPr>
              <a:spLocks/>
            </p:cNvSpPr>
            <p:nvPr/>
          </p:nvSpPr>
          <p:spPr bwMode="auto">
            <a:xfrm>
              <a:off x="3284" y="2595"/>
              <a:ext cx="204" cy="201"/>
            </a:xfrm>
            <a:custGeom>
              <a:avLst/>
              <a:gdLst>
                <a:gd name="T0" fmla="*/ 175 w 204"/>
                <a:gd name="T1" fmla="*/ 0 h 201"/>
                <a:gd name="T2" fmla="*/ 179 w 204"/>
                <a:gd name="T3" fmla="*/ 27 h 201"/>
                <a:gd name="T4" fmla="*/ 179 w 204"/>
                <a:gd name="T5" fmla="*/ 38 h 201"/>
                <a:gd name="T6" fmla="*/ 173 w 204"/>
                <a:gd name="T7" fmla="*/ 73 h 201"/>
                <a:gd name="T8" fmla="*/ 158 w 204"/>
                <a:gd name="T9" fmla="*/ 103 h 201"/>
                <a:gd name="T10" fmla="*/ 137 w 204"/>
                <a:gd name="T11" fmla="*/ 130 h 201"/>
                <a:gd name="T12" fmla="*/ 112 w 204"/>
                <a:gd name="T13" fmla="*/ 153 h 201"/>
                <a:gd name="T14" fmla="*/ 79 w 204"/>
                <a:gd name="T15" fmla="*/ 167 h 201"/>
                <a:gd name="T16" fmla="*/ 46 w 204"/>
                <a:gd name="T17" fmla="*/ 175 h 201"/>
                <a:gd name="T18" fmla="*/ 14 w 204"/>
                <a:gd name="T19" fmla="*/ 175 h 201"/>
                <a:gd name="T20" fmla="*/ 0 w 204"/>
                <a:gd name="T21" fmla="*/ 173 h 201"/>
                <a:gd name="T22" fmla="*/ 25 w 204"/>
                <a:gd name="T23" fmla="*/ 188 h 201"/>
                <a:gd name="T24" fmla="*/ 54 w 204"/>
                <a:gd name="T25" fmla="*/ 200 h 201"/>
                <a:gd name="T26" fmla="*/ 85 w 204"/>
                <a:gd name="T27" fmla="*/ 201 h 201"/>
                <a:gd name="T28" fmla="*/ 115 w 204"/>
                <a:gd name="T29" fmla="*/ 198 h 201"/>
                <a:gd name="T30" fmla="*/ 144 w 204"/>
                <a:gd name="T31" fmla="*/ 184 h 201"/>
                <a:gd name="T32" fmla="*/ 169 w 204"/>
                <a:gd name="T33" fmla="*/ 165 h 201"/>
                <a:gd name="T34" fmla="*/ 188 w 204"/>
                <a:gd name="T35" fmla="*/ 140 h 201"/>
                <a:gd name="T36" fmla="*/ 200 w 204"/>
                <a:gd name="T37" fmla="*/ 113 h 201"/>
                <a:gd name="T38" fmla="*/ 204 w 204"/>
                <a:gd name="T39" fmla="*/ 82 h 201"/>
                <a:gd name="T40" fmla="*/ 202 w 204"/>
                <a:gd name="T41" fmla="*/ 52 h 201"/>
                <a:gd name="T42" fmla="*/ 192 w 204"/>
                <a:gd name="T43" fmla="*/ 21 h 201"/>
                <a:gd name="T44" fmla="*/ 175 w 204"/>
                <a:gd name="T45" fmla="*/ 0 h 2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4"/>
                <a:gd name="T70" fmla="*/ 0 h 201"/>
                <a:gd name="T71" fmla="*/ 204 w 204"/>
                <a:gd name="T72" fmla="*/ 201 h 20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4" h="201">
                  <a:moveTo>
                    <a:pt x="175" y="0"/>
                  </a:moveTo>
                  <a:lnTo>
                    <a:pt x="179" y="27"/>
                  </a:lnTo>
                  <a:lnTo>
                    <a:pt x="179" y="38"/>
                  </a:lnTo>
                  <a:lnTo>
                    <a:pt x="173" y="73"/>
                  </a:lnTo>
                  <a:lnTo>
                    <a:pt x="158" y="103"/>
                  </a:lnTo>
                  <a:lnTo>
                    <a:pt x="137" y="130"/>
                  </a:lnTo>
                  <a:lnTo>
                    <a:pt x="112" y="153"/>
                  </a:lnTo>
                  <a:lnTo>
                    <a:pt x="79" y="167"/>
                  </a:lnTo>
                  <a:lnTo>
                    <a:pt x="46" y="175"/>
                  </a:lnTo>
                  <a:lnTo>
                    <a:pt x="14" y="175"/>
                  </a:lnTo>
                  <a:lnTo>
                    <a:pt x="0" y="173"/>
                  </a:lnTo>
                  <a:lnTo>
                    <a:pt x="25" y="188"/>
                  </a:lnTo>
                  <a:lnTo>
                    <a:pt x="54" y="200"/>
                  </a:lnTo>
                  <a:lnTo>
                    <a:pt x="85" y="201"/>
                  </a:lnTo>
                  <a:lnTo>
                    <a:pt x="115" y="198"/>
                  </a:lnTo>
                  <a:lnTo>
                    <a:pt x="144" y="184"/>
                  </a:lnTo>
                  <a:lnTo>
                    <a:pt x="169" y="165"/>
                  </a:lnTo>
                  <a:lnTo>
                    <a:pt x="188" y="140"/>
                  </a:lnTo>
                  <a:lnTo>
                    <a:pt x="200" y="113"/>
                  </a:lnTo>
                  <a:lnTo>
                    <a:pt x="204" y="82"/>
                  </a:lnTo>
                  <a:lnTo>
                    <a:pt x="202" y="52"/>
                  </a:lnTo>
                  <a:lnTo>
                    <a:pt x="192" y="21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1" name="Line 41"/>
          <p:cNvSpPr>
            <a:spLocks noChangeShapeType="1"/>
          </p:cNvSpPr>
          <p:nvPr/>
        </p:nvSpPr>
        <p:spPr bwMode="auto">
          <a:xfrm flipV="1">
            <a:off x="1841500" y="1930400"/>
            <a:ext cx="628650" cy="9509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42"/>
          <p:cNvSpPr>
            <a:spLocks noChangeShapeType="1"/>
          </p:cNvSpPr>
          <p:nvPr/>
        </p:nvSpPr>
        <p:spPr bwMode="auto">
          <a:xfrm>
            <a:off x="2495550" y="1930400"/>
            <a:ext cx="1789113" cy="9493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Oval 43"/>
          <p:cNvSpPr>
            <a:spLocks noChangeAspect="1" noChangeArrowheads="1"/>
          </p:cNvSpPr>
          <p:nvPr/>
        </p:nvSpPr>
        <p:spPr bwMode="auto">
          <a:xfrm flipV="1">
            <a:off x="2451100" y="1903413"/>
            <a:ext cx="63500" cy="635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4" name="Group 44"/>
          <p:cNvGrpSpPr>
            <a:grpSpLocks/>
          </p:cNvGrpSpPr>
          <p:nvPr/>
        </p:nvGrpSpPr>
        <p:grpSpPr bwMode="auto">
          <a:xfrm>
            <a:off x="696913" y="3986213"/>
            <a:ext cx="8113712" cy="2349500"/>
            <a:chOff x="439" y="2315"/>
            <a:chExt cx="5111" cy="1480"/>
          </a:xfrm>
        </p:grpSpPr>
        <p:pic>
          <p:nvPicPr>
            <p:cNvPr id="19469" name="Picture 45" descr="corridor_l_dispari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6" y="2321"/>
              <a:ext cx="1474" cy="14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9470" name="Picture 46" descr="corridor_l_origin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" y="2315"/>
              <a:ext cx="1474" cy="14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9471" name="Picture 47" descr="corridor_r_origin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96" y="2315"/>
              <a:ext cx="1474" cy="14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9472" name="AutoShape 48"/>
            <p:cNvSpPr>
              <a:spLocks noChangeArrowheads="1"/>
            </p:cNvSpPr>
            <p:nvPr/>
          </p:nvSpPr>
          <p:spPr bwMode="auto">
            <a:xfrm>
              <a:off x="3636" y="2955"/>
              <a:ext cx="321" cy="195"/>
            </a:xfrm>
            <a:prstGeom prst="rightArrow">
              <a:avLst>
                <a:gd name="adj1" fmla="val 50000"/>
                <a:gd name="adj2" fmla="val 41154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Rectangle 49"/>
            <p:cNvSpPr>
              <a:spLocks noChangeArrowheads="1"/>
            </p:cNvSpPr>
            <p:nvPr/>
          </p:nvSpPr>
          <p:spPr bwMode="auto">
            <a:xfrm>
              <a:off x="1511" y="2588"/>
              <a:ext cx="98" cy="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Rectangle 50"/>
            <p:cNvSpPr>
              <a:spLocks noChangeArrowheads="1"/>
            </p:cNvSpPr>
            <p:nvPr/>
          </p:nvSpPr>
          <p:spPr bwMode="auto">
            <a:xfrm>
              <a:off x="3035" y="2586"/>
              <a:ext cx="98" cy="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Rectangle 51"/>
            <p:cNvSpPr>
              <a:spLocks noChangeArrowheads="1"/>
            </p:cNvSpPr>
            <p:nvPr/>
          </p:nvSpPr>
          <p:spPr bwMode="auto">
            <a:xfrm>
              <a:off x="964" y="3156"/>
              <a:ext cx="98" cy="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Rectangle 52"/>
            <p:cNvSpPr>
              <a:spLocks noChangeArrowheads="1"/>
            </p:cNvSpPr>
            <p:nvPr/>
          </p:nvSpPr>
          <p:spPr bwMode="auto">
            <a:xfrm>
              <a:off x="2488" y="3155"/>
              <a:ext cx="98" cy="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5" name="Oval 53"/>
          <p:cNvSpPr>
            <a:spLocks noChangeAspect="1" noChangeArrowheads="1"/>
          </p:cNvSpPr>
          <p:nvPr/>
        </p:nvSpPr>
        <p:spPr bwMode="auto">
          <a:xfrm flipV="1">
            <a:off x="3576638" y="1200150"/>
            <a:ext cx="63500" cy="635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54"/>
          <p:cNvSpPr>
            <a:spLocks noChangeShapeType="1"/>
          </p:cNvSpPr>
          <p:nvPr/>
        </p:nvSpPr>
        <p:spPr bwMode="auto">
          <a:xfrm flipV="1">
            <a:off x="1863725" y="1228725"/>
            <a:ext cx="1744663" cy="1651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Line 55"/>
          <p:cNvSpPr>
            <a:spLocks noChangeShapeType="1"/>
          </p:cNvSpPr>
          <p:nvPr/>
        </p:nvSpPr>
        <p:spPr bwMode="auto">
          <a:xfrm>
            <a:off x="3597275" y="1203325"/>
            <a:ext cx="673100" cy="16748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Text Box 56"/>
          <p:cNvSpPr txBox="1">
            <a:spLocks noChangeArrowheads="1"/>
          </p:cNvSpPr>
          <p:nvPr/>
        </p:nvSpPr>
        <p:spPr bwMode="auto">
          <a:xfrm>
            <a:off x="6842125" y="3297238"/>
            <a:ext cx="1658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omic Sans MS" pitchFamily="66" charset="0"/>
              </a:rPr>
              <a:t>depth map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Triangulation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286000" y="2895600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5334000" y="2895600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2971800" y="1066800"/>
            <a:ext cx="0" cy="2438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6019800" y="1066800"/>
            <a:ext cx="0" cy="2362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2286000" y="3505200"/>
            <a:ext cx="6858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5334000" y="3505200"/>
            <a:ext cx="6858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2895600" y="2819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5943600" y="2819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2971800" y="1219200"/>
            <a:ext cx="1143000" cy="2286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4114800" y="1219200"/>
            <a:ext cx="1905000" cy="2286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2971800" y="3733800"/>
            <a:ext cx="3048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4114800" y="1219200"/>
            <a:ext cx="0" cy="2514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6858000" y="28956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4038600" y="1143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6934200" y="2971800"/>
            <a:ext cx="282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f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267200" y="3810000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4114800" y="2286000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Z</a:t>
            </a: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4191000" y="9144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</a:rPr>
              <a:t>P</a:t>
            </a: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3200400" y="2895600"/>
            <a:ext cx="42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p</a:t>
            </a:r>
            <a:r>
              <a:rPr lang="en-US" sz="2000" b="1">
                <a:latin typeface="Times New Roman" pitchFamily="18" charset="0"/>
              </a:rPr>
              <a:t>l</a:t>
            </a: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5105400" y="28956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p</a:t>
            </a:r>
            <a:r>
              <a:rPr lang="en-US" sz="2000" b="1">
                <a:latin typeface="Times New Roman" pitchFamily="18" charset="0"/>
              </a:rPr>
              <a:t>r</a:t>
            </a:r>
          </a:p>
        </p:txBody>
      </p:sp>
      <p:sp>
        <p:nvSpPr>
          <p:cNvPr id="20505" name="Oval 25"/>
          <p:cNvSpPr>
            <a:spLocks noChangeArrowheads="1"/>
          </p:cNvSpPr>
          <p:nvPr/>
        </p:nvSpPr>
        <p:spPr bwMode="auto">
          <a:xfrm>
            <a:off x="32004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06" name="Oval 26"/>
          <p:cNvSpPr>
            <a:spLocks noChangeArrowheads="1"/>
          </p:cNvSpPr>
          <p:nvPr/>
        </p:nvSpPr>
        <p:spPr bwMode="auto">
          <a:xfrm>
            <a:off x="54102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2514600" y="3505200"/>
            <a:ext cx="48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O</a:t>
            </a:r>
            <a:r>
              <a:rPr lang="en-US" b="1">
                <a:latin typeface="Times New Roman" pitchFamily="18" charset="0"/>
              </a:rPr>
              <a:t>l</a:t>
            </a: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6019800" y="3429000"/>
            <a:ext cx="52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O</a:t>
            </a:r>
            <a:r>
              <a:rPr lang="en-US" b="1">
                <a:latin typeface="Times New Roman" pitchFamily="18" charset="0"/>
              </a:rPr>
              <a:t>r</a:t>
            </a: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1600200" y="3962400"/>
            <a:ext cx="1968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Left Camera</a:t>
            </a: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5105400" y="3962400"/>
            <a:ext cx="2165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Right Camera</a:t>
            </a: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1371600" y="31242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X-axis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1828800" y="9906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Z-axis</a:t>
            </a: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2438400" y="2362200"/>
            <a:ext cx="388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c</a:t>
            </a:r>
            <a:r>
              <a:rPr lang="en-US" sz="2000" b="1">
                <a:latin typeface="Times New Roman" pitchFamily="18" charset="0"/>
              </a:rPr>
              <a:t>l</a:t>
            </a: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6096000" y="243840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c</a:t>
            </a:r>
            <a:r>
              <a:rPr lang="en-US" sz="2000" b="1">
                <a:latin typeface="Times New Roman" pitchFamily="18" charset="0"/>
              </a:rPr>
              <a:t>r</a:t>
            </a: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V="1">
            <a:off x="7239000" y="838200"/>
            <a:ext cx="0" cy="1524000"/>
          </a:xfrm>
          <a:prstGeom prst="line">
            <a:avLst/>
          </a:prstGeom>
          <a:noFill/>
          <a:ln w="1587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16" name="Rectangle 36"/>
          <p:cNvSpPr>
            <a:spLocks noChangeArrowheads="1"/>
          </p:cNvSpPr>
          <p:nvPr/>
        </p:nvSpPr>
        <p:spPr bwMode="auto">
          <a:xfrm>
            <a:off x="7315200" y="889000"/>
            <a:ext cx="19002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Fixation</a:t>
            </a:r>
          </a:p>
          <a:p>
            <a:r>
              <a:rPr lang="en-US" sz="2400">
                <a:latin typeface="Times New Roman" pitchFamily="18" charset="0"/>
              </a:rPr>
              <a:t>Point:Infinity.</a:t>
            </a:r>
          </a:p>
          <a:p>
            <a:r>
              <a:rPr lang="en-US" sz="2400">
                <a:latin typeface="Times New Roman" pitchFamily="18" charset="0"/>
              </a:rPr>
              <a:t>Parallel</a:t>
            </a:r>
          </a:p>
          <a:p>
            <a:r>
              <a:rPr lang="en-US" sz="2400">
                <a:latin typeface="Times New Roman" pitchFamily="18" charset="0"/>
              </a:rPr>
              <a:t>optical axes.</a:t>
            </a:r>
          </a:p>
        </p:txBody>
      </p:sp>
      <p:sp>
        <p:nvSpPr>
          <p:cNvPr id="20517" name="Rectangle 37"/>
          <p:cNvSpPr>
            <a:spLocks noChangeArrowheads="1"/>
          </p:cNvSpPr>
          <p:nvPr/>
        </p:nvSpPr>
        <p:spPr bwMode="auto">
          <a:xfrm>
            <a:off x="2971800" y="4419600"/>
            <a:ext cx="2992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Calibrated Cameras</a:t>
            </a:r>
          </a:p>
        </p:txBody>
      </p:sp>
      <p:graphicFrame>
        <p:nvGraphicFramePr>
          <p:cNvPr id="39937" name="Object 42"/>
          <p:cNvGraphicFramePr>
            <a:graphicFrameLocks noChangeAspect="1"/>
          </p:cNvGraphicFramePr>
          <p:nvPr/>
        </p:nvGraphicFramePr>
        <p:xfrm>
          <a:off x="3429000" y="5105400"/>
          <a:ext cx="38973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Equation" r:id="rId3" imgW="2412720" imgH="419040" progId="Equation.3">
                  <p:embed/>
                </p:oleObj>
              </mc:Choice>
              <mc:Fallback>
                <p:oleObj name="Equation" r:id="rId3" imgW="2412720" imgH="41904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105400"/>
                        <a:ext cx="3897313" cy="677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43"/>
          <p:cNvSpPr>
            <a:spLocks noChangeArrowheads="1"/>
          </p:cNvSpPr>
          <p:nvPr/>
        </p:nvSpPr>
        <p:spPr bwMode="auto">
          <a:xfrm>
            <a:off x="152400" y="4878388"/>
            <a:ext cx="748030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Similar triangles:</a:t>
            </a:r>
          </a:p>
          <a:p>
            <a:endParaRPr lang="en-US" sz="2400" dirty="0"/>
          </a:p>
          <a:p>
            <a:r>
              <a:rPr lang="en-US" sz="2400" dirty="0"/>
              <a:t>d:disparity (difference in retinal positions).</a:t>
            </a:r>
          </a:p>
          <a:p>
            <a:r>
              <a:rPr lang="en-US" sz="2400" dirty="0"/>
              <a:t>T:baseline.</a:t>
            </a:r>
          </a:p>
          <a:p>
            <a:r>
              <a:rPr lang="en-US" sz="2400" dirty="0"/>
              <a:t>Depth (Z) is inversely proportional to d (fixation at infinity)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>
              <a:defRPr/>
            </a:pPr>
            <a:r>
              <a:rPr lang="en-GB" sz="4800" b="1">
                <a:solidFill>
                  <a:srgbClr val="E6E6FF"/>
                </a:solidFill>
                <a:latin typeface="Arial;Helvetica" charset="0"/>
              </a:rPr>
              <a:t>Traditional Stereo</a:t>
            </a:r>
          </a:p>
        </p:txBody>
      </p:sp>
      <p:sp>
        <p:nvSpPr>
          <p:cNvPr id="594947" name="Rectangle 3"/>
          <p:cNvSpPr>
            <a:spLocks noGrp="1" noChangeArrowheads="1"/>
          </p:cNvSpPr>
          <p:nvPr>
            <p:ph idx="1"/>
          </p:nvPr>
        </p:nvSpPr>
        <p:spPr>
          <a:xfrm>
            <a:off x="989013" y="1981200"/>
            <a:ext cx="7469187" cy="3946525"/>
          </a:xfrm>
        </p:spPr>
        <p:txBody>
          <a:bodyPr lIns="0" tIns="0" rIns="0" bIns="0">
            <a:normAutofit lnSpcReduction="10000"/>
          </a:bodyPr>
          <a:lstStyle/>
          <a:p>
            <a:pPr eaLnBrk="1" hangingPunct="1">
              <a:spcBef>
                <a:spcPct val="0"/>
              </a:spcBef>
              <a:spcAft>
                <a:spcPts val="1413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3600">
                <a:solidFill>
                  <a:srgbClr val="E6E6FF"/>
                </a:solidFill>
                <a:latin typeface="helvetica" pitchFamily="34" charset="0"/>
              </a:rPr>
              <a:t>Inherent problems of stereo: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spcAft>
                <a:spcPts val="838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Need textured surfaces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spcAft>
                <a:spcPts val="838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Matching problem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spcAft>
                <a:spcPts val="838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Baseline trade-off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spcAft>
                <a:spcPts val="838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Unstructured point set</a:t>
            </a:r>
          </a:p>
          <a:p>
            <a:pPr eaLnBrk="1" hangingPunct="1">
              <a:spcBef>
                <a:spcPct val="0"/>
              </a:spcBef>
              <a:spcAft>
                <a:spcPts val="1413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3600">
                <a:solidFill>
                  <a:srgbClr val="E6E6FF"/>
                </a:solidFill>
                <a:latin typeface="helvetica" pitchFamily="34" charset="0"/>
              </a:rPr>
              <a:t>However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400">
                <a:solidFill>
                  <a:srgbClr val="E6E6FF"/>
                </a:solidFill>
                <a:latin typeface="helvetica" pitchFamily="34" charset="0"/>
              </a:rPr>
              <a:t>Cheap (price, weight, size)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400">
                <a:solidFill>
                  <a:srgbClr val="E6E6FF"/>
                </a:solidFill>
                <a:latin typeface="helvetica" pitchFamily="34" charset="0"/>
              </a:rPr>
              <a:t>Mobile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400">
                <a:solidFill>
                  <a:srgbClr val="E6E6FF"/>
                </a:solidFill>
                <a:latin typeface="helvetica" pitchFamily="34" charset="0"/>
              </a:rPr>
              <a:t>Depth plus Color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5410200" y="2895600"/>
            <a:ext cx="642938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5410200" y="3352800"/>
            <a:ext cx="64135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019800" y="2743200"/>
            <a:ext cx="25146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  <a:tab pos="1312863" algn="l"/>
                <a:tab pos="1970088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   Sparse</a:t>
            </a:r>
            <a:r>
              <a:rPr lang="en-GB" sz="2200">
                <a:latin typeface="helvetica" pitchFamily="34" charset="0"/>
              </a:rPr>
              <a:t> </a:t>
            </a: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estimates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172200" y="3200400"/>
            <a:ext cx="2362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Unreliable results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Pinhole &amp; the Perspective Projection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685800" y="3657600"/>
            <a:ext cx="3200400" cy="1905000"/>
          </a:xfrm>
          <a:prstGeom prst="parallelogram">
            <a:avLst>
              <a:gd name="adj" fmla="val 42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4953000" y="2133600"/>
            <a:ext cx="3733800" cy="2209800"/>
          </a:xfrm>
          <a:prstGeom prst="parallelogram">
            <a:avLst>
              <a:gd name="adj" fmla="val 42241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6172200" y="2133600"/>
            <a:ext cx="2514600" cy="2590800"/>
          </a:xfrm>
          <a:prstGeom prst="parallelogram">
            <a:avLst>
              <a:gd name="adj" fmla="val 2500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endParaRPr lang="en-US" sz="200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629400" y="5181600"/>
            <a:ext cx="1160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SCREEN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533400" y="3276600"/>
            <a:ext cx="1143000" cy="16764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1905000" y="2590800"/>
            <a:ext cx="1066800" cy="1676400"/>
          </a:xfrm>
          <a:prstGeom prst="can">
            <a:avLst>
              <a:gd name="adj" fmla="val 39286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219200" y="53340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SCENE</a:t>
            </a:r>
          </a:p>
        </p:txBody>
      </p:sp>
      <p:pic>
        <p:nvPicPr>
          <p:cNvPr id="7185" name="Picture 17" descr="na0144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429000"/>
            <a:ext cx="1493838" cy="1685925"/>
          </a:xfrm>
          <a:prstGeom prst="rect">
            <a:avLst/>
          </a:prstGeom>
          <a:noFill/>
        </p:spPr>
      </p:pic>
      <p:pic>
        <p:nvPicPr>
          <p:cNvPr id="7186" name="Picture 18" descr="an02542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133600"/>
            <a:ext cx="1565275" cy="1512888"/>
          </a:xfrm>
          <a:prstGeom prst="rect">
            <a:avLst/>
          </a:prstGeom>
          <a:noFill/>
        </p:spPr>
      </p:pic>
      <p:pic>
        <p:nvPicPr>
          <p:cNvPr id="7187" name="Picture 19" descr="na00864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600200"/>
            <a:ext cx="1474788" cy="1273175"/>
          </a:xfrm>
          <a:prstGeom prst="rect">
            <a:avLst/>
          </a:prstGeom>
          <a:noFill/>
        </p:spPr>
      </p:pic>
      <p:sp>
        <p:nvSpPr>
          <p:cNvPr id="7188" name="Oval 20"/>
          <p:cNvSpPr>
            <a:spLocks noChangeArrowheads="1"/>
          </p:cNvSpPr>
          <p:nvPr/>
        </p:nvSpPr>
        <p:spPr bwMode="auto">
          <a:xfrm>
            <a:off x="7543800" y="22860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9" name="Oval 21"/>
          <p:cNvSpPr>
            <a:spLocks noChangeArrowheads="1"/>
          </p:cNvSpPr>
          <p:nvPr/>
        </p:nvSpPr>
        <p:spPr bwMode="auto">
          <a:xfrm>
            <a:off x="7848600" y="25908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7680325" y="2147888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/>
                </a:solidFill>
                <a:latin typeface="Times New Roman" pitchFamily="18" charset="0"/>
              </a:rPr>
              <a:t>(x,y)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593725" y="5881688"/>
            <a:ext cx="4859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Is there an image being formed on the screen?</a:t>
            </a: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3048000" y="1905000"/>
            <a:ext cx="4800600" cy="685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 flipV="1">
            <a:off x="2819400" y="2590800"/>
            <a:ext cx="5105400" cy="1524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 flipV="1">
            <a:off x="1524000" y="2667000"/>
            <a:ext cx="6324600" cy="838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 flipV="1">
            <a:off x="3352800" y="2667000"/>
            <a:ext cx="4419600" cy="137160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4" grpId="0" animBg="1"/>
      <p:bldP spid="7195" grpId="0" animBg="1"/>
      <p:bldP spid="7196" grpId="0" animBg="1"/>
      <p:bldP spid="719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Why More Than 2 Views?</a:t>
            </a:r>
          </a:p>
        </p:txBody>
      </p:sp>
      <p:sp>
        <p:nvSpPr>
          <p:cNvPr id="155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Baseline</a:t>
            </a:r>
          </a:p>
          <a:p>
            <a:pPr lvl="1" eaLnBrk="1" hangingPunct="1">
              <a:defRPr/>
            </a:pPr>
            <a:r>
              <a:rPr lang="en-US"/>
              <a:t>Too short – low accuracy</a:t>
            </a:r>
          </a:p>
          <a:p>
            <a:pPr lvl="1" eaLnBrk="1" hangingPunct="1">
              <a:defRPr/>
            </a:pPr>
            <a:r>
              <a:rPr lang="en-US"/>
              <a:t>Too long – matching becomes hard</a:t>
            </a:r>
          </a:p>
        </p:txBody>
      </p:sp>
      <p:sp>
        <p:nvSpPr>
          <p:cNvPr id="1550340" name="Line 4"/>
          <p:cNvSpPr>
            <a:spLocks noChangeShapeType="1"/>
          </p:cNvSpPr>
          <p:nvPr/>
        </p:nvSpPr>
        <p:spPr bwMode="auto">
          <a:xfrm flipV="1">
            <a:off x="2362200" y="3581400"/>
            <a:ext cx="228600" cy="2971800"/>
          </a:xfrm>
          <a:prstGeom prst="line">
            <a:avLst/>
          </a:prstGeom>
          <a:ln>
            <a:headEnd type="oval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0341" name="Line 5"/>
          <p:cNvSpPr>
            <a:spLocks noChangeShapeType="1"/>
          </p:cNvSpPr>
          <p:nvPr/>
        </p:nvSpPr>
        <p:spPr bwMode="auto">
          <a:xfrm flipH="1" flipV="1">
            <a:off x="2590800" y="3581400"/>
            <a:ext cx="228600" cy="2971800"/>
          </a:xfrm>
          <a:prstGeom prst="line">
            <a:avLst/>
          </a:prstGeom>
          <a:ln>
            <a:headEnd type="oval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0342" name="Line 6"/>
          <p:cNvSpPr>
            <a:spLocks noChangeShapeType="1"/>
          </p:cNvSpPr>
          <p:nvPr/>
        </p:nvSpPr>
        <p:spPr bwMode="auto">
          <a:xfrm flipH="1" flipV="1">
            <a:off x="6477000" y="3581400"/>
            <a:ext cx="685800" cy="2971800"/>
          </a:xfrm>
          <a:prstGeom prst="line">
            <a:avLst/>
          </a:prstGeom>
          <a:ln>
            <a:headEnd type="oval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0343" name="Line 7"/>
          <p:cNvSpPr>
            <a:spLocks noChangeShapeType="1"/>
          </p:cNvSpPr>
          <p:nvPr/>
        </p:nvSpPr>
        <p:spPr bwMode="auto">
          <a:xfrm flipV="1">
            <a:off x="5791200" y="3581400"/>
            <a:ext cx="685800" cy="2971800"/>
          </a:xfrm>
          <a:prstGeom prst="line">
            <a:avLst/>
          </a:prstGeom>
          <a:ln>
            <a:headEnd type="oval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38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Multibaseline</a:t>
            </a:r>
            <a:r>
              <a:rPr lang="en-US" dirty="0"/>
              <a:t> Stereo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04800" y="1562100"/>
          <a:ext cx="271145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0" name="Image" r:id="rId3" imgW="5184610" imgH="10051535" progId="">
                  <p:embed/>
                </p:oleObj>
              </mc:Choice>
              <mc:Fallback>
                <p:oleObj name="Image" r:id="rId3" imgW="5184610" imgH="1005153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62100"/>
                        <a:ext cx="2711450" cy="52578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>
                        <a:outerShdw dist="1796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2392" name="Picture 8" descr="IUW94stere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6976" b="59378"/>
          <a:stretch>
            <a:fillRect/>
          </a:stretch>
        </p:blipFill>
        <p:spPr bwMode="auto">
          <a:xfrm>
            <a:off x="3505200" y="4495800"/>
            <a:ext cx="2667000" cy="2298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1029" name="Picture 9" descr="img-0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1562100"/>
            <a:ext cx="47244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2394" name="Text Box 10"/>
          <p:cNvSpPr txBox="1">
            <a:spLocks noChangeArrowheads="1"/>
          </p:cNvSpPr>
          <p:nvPr/>
        </p:nvSpPr>
        <p:spPr bwMode="auto">
          <a:xfrm>
            <a:off x="6400800" y="5416550"/>
            <a:ext cx="26384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[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Okutami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&amp; Kanade]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Shape from Motion</a:t>
            </a:r>
          </a:p>
        </p:txBody>
      </p:sp>
      <p:sp>
        <p:nvSpPr>
          <p:cNvPr id="148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“Limiting case” of multibaseline stereo</a:t>
            </a:r>
          </a:p>
          <a:p>
            <a:pPr eaLnBrk="1" hangingPunct="1">
              <a:defRPr/>
            </a:pPr>
            <a:r>
              <a:rPr lang="en-US"/>
              <a:t>Track a feature in a video sequence</a:t>
            </a:r>
          </a:p>
          <a:p>
            <a:pPr eaLnBrk="1" hangingPunct="1">
              <a:defRPr/>
            </a:pPr>
            <a:r>
              <a:rPr lang="en-US"/>
              <a:t>For </a:t>
            </a:r>
            <a:r>
              <a:rPr lang="en-US" i="1"/>
              <a:t>n</a:t>
            </a:r>
            <a:r>
              <a:rPr lang="en-US"/>
              <a:t> frames and </a:t>
            </a:r>
            <a:r>
              <a:rPr lang="en-US" i="1"/>
              <a:t>f</a:t>
            </a:r>
            <a:r>
              <a:rPr lang="en-US"/>
              <a:t>  features, have</a:t>
            </a:r>
            <a:br>
              <a:rPr lang="en-US"/>
            </a:br>
            <a:r>
              <a:rPr lang="en-US"/>
              <a:t>2</a:t>
            </a:r>
            <a:r>
              <a:rPr lang="en-US">
                <a:sym typeface="Symbol" pitchFamily="18" charset="2"/>
              </a:rPr>
              <a:t></a:t>
            </a:r>
            <a:r>
              <a:rPr lang="en-US" i="1"/>
              <a:t>n</a:t>
            </a:r>
            <a:r>
              <a:rPr lang="en-US">
                <a:sym typeface="Symbol" pitchFamily="18" charset="2"/>
              </a:rPr>
              <a:t></a:t>
            </a:r>
            <a:r>
              <a:rPr lang="en-US" i="1"/>
              <a:t>f</a:t>
            </a:r>
            <a:r>
              <a:rPr lang="en-US"/>
              <a:t> knowns, 6</a:t>
            </a:r>
            <a:r>
              <a:rPr lang="en-US">
                <a:sym typeface="Symbol" pitchFamily="18" charset="2"/>
              </a:rPr>
              <a:t></a:t>
            </a:r>
            <a:r>
              <a:rPr lang="en-US" i="1"/>
              <a:t>n</a:t>
            </a:r>
            <a:r>
              <a:rPr lang="en-US"/>
              <a:t>+3</a:t>
            </a:r>
            <a:r>
              <a:rPr lang="en-US">
                <a:sym typeface="Symbol" pitchFamily="18" charset="2"/>
              </a:rPr>
              <a:t></a:t>
            </a:r>
            <a:r>
              <a:rPr lang="en-US" i="1"/>
              <a:t>f</a:t>
            </a:r>
            <a:r>
              <a:rPr lang="en-US"/>
              <a:t> unknowns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Photometric Stereo Setup</a:t>
            </a:r>
          </a:p>
        </p:txBody>
      </p:sp>
      <p:pic>
        <p:nvPicPr>
          <p:cNvPr id="885764" name="Picture 4" descr="C:\My Documents\vision_s02\lecture16_shading\set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963" y="1752600"/>
            <a:ext cx="5172075" cy="44910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6396038" y="6400800"/>
            <a:ext cx="274796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[Rushmeier et al., 1997]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Photometric Stereo</a:t>
            </a: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875" y="1509713"/>
            <a:ext cx="1812925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1700" y="1482725"/>
            <a:ext cx="1846263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5113" y="1466850"/>
            <a:ext cx="18621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8"/>
          <p:cNvSpPr>
            <a:spLocks noChangeArrowheads="1"/>
          </p:cNvSpPr>
          <p:nvPr/>
        </p:nvSpPr>
        <p:spPr bwMode="auto">
          <a:xfrm>
            <a:off x="1219200" y="3429000"/>
            <a:ext cx="67722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Use multiple light sources to resolve ambiguity</a:t>
            </a:r>
          </a:p>
          <a:p>
            <a:pPr eaLnBrk="1" hangingPunct="1"/>
            <a:r>
              <a:rPr lang="en-US" sz="2400"/>
              <a:t>In surface orientation.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Note: Scene does not move – Correspondence</a:t>
            </a:r>
          </a:p>
          <a:p>
            <a:pPr eaLnBrk="1" hangingPunct="1"/>
            <a:r>
              <a:rPr lang="en-US" sz="2400"/>
              <a:t>          between points in different images is easy!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Notation: Direction of source i:        or </a:t>
            </a:r>
          </a:p>
          <a:p>
            <a:pPr eaLnBrk="1" hangingPunct="1"/>
            <a:r>
              <a:rPr lang="en-US" sz="2400"/>
              <a:t>	     Image intensity produced by source i:  </a:t>
            </a:r>
          </a:p>
        </p:txBody>
      </p:sp>
      <p:graphicFrame>
        <p:nvGraphicFramePr>
          <p:cNvPr id="13314" name="Object 9"/>
          <p:cNvGraphicFramePr>
            <a:graphicFrameLocks noChangeAspect="1"/>
          </p:cNvGraphicFramePr>
          <p:nvPr/>
        </p:nvGraphicFramePr>
        <p:xfrm>
          <a:off x="5638800" y="5638800"/>
          <a:ext cx="2873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Equation" r:id="rId7" imgW="139680" imgH="228600" progId="Equation.3">
                  <p:embed/>
                </p:oleObj>
              </mc:Choice>
              <mc:Fallback>
                <p:oleObj name="Equation" r:id="rId7" imgW="13968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638800"/>
                        <a:ext cx="287338" cy="468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11"/>
          <p:cNvGraphicFramePr>
            <a:graphicFrameLocks noChangeAspect="1"/>
          </p:cNvGraphicFramePr>
          <p:nvPr/>
        </p:nvGraphicFramePr>
        <p:xfrm>
          <a:off x="6477000" y="5562600"/>
          <a:ext cx="10953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Equation" r:id="rId9" imgW="533160" imgH="241200" progId="Equation.3">
                  <p:embed/>
                </p:oleObj>
              </mc:Choice>
              <mc:Fallback>
                <p:oleObj name="Equation" r:id="rId9" imgW="533160" imgH="24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562600"/>
                        <a:ext cx="1095375" cy="493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2"/>
          <p:cNvGraphicFramePr>
            <a:graphicFrameLocks noChangeAspect="1"/>
          </p:cNvGraphicFramePr>
          <p:nvPr/>
        </p:nvGraphicFramePr>
        <p:xfrm>
          <a:off x="7886700" y="5956300"/>
          <a:ext cx="101758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2" name="Equation" r:id="rId11" imgW="495000" imgH="228600" progId="Equation.3">
                  <p:embed/>
                </p:oleObj>
              </mc:Choice>
              <mc:Fallback>
                <p:oleObj name="Equation" r:id="rId11" imgW="4950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6700" y="5956300"/>
                        <a:ext cx="1017588" cy="468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Lambertian Surfaces (special case)</a:t>
            </a:r>
          </a:p>
        </p:txBody>
      </p:sp>
      <p:pic>
        <p:nvPicPr>
          <p:cNvPr id="143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38200"/>
            <a:ext cx="1812925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838200"/>
            <a:ext cx="1846263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838200"/>
            <a:ext cx="18621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904875" y="3827463"/>
          <a:ext cx="1609725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8" name="Equation" r:id="rId7" imgW="812520" imgH="685800" progId="Equation.3">
                  <p:embed/>
                </p:oleObj>
              </mc:Choice>
              <mc:Fallback>
                <p:oleObj name="Equation" r:id="rId7" imgW="812520" imgH="685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3827463"/>
                        <a:ext cx="1609725" cy="13573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8"/>
          <p:cNvGraphicFramePr>
            <a:graphicFrameLocks noChangeAspect="1"/>
          </p:cNvGraphicFramePr>
          <p:nvPr/>
        </p:nvGraphicFramePr>
        <p:xfrm>
          <a:off x="2895600" y="3810000"/>
          <a:ext cx="1752600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9" name="Equation" r:id="rId9" imgW="914400" imgH="736560" progId="Equation.3">
                  <p:embed/>
                </p:oleObj>
              </mc:Choice>
              <mc:Fallback>
                <p:oleObj name="Equation" r:id="rId9" imgW="914400" imgH="736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810000"/>
                        <a:ext cx="1752600" cy="1412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9"/>
          <p:cNvGraphicFramePr>
            <a:graphicFrameLocks noChangeAspect="1"/>
          </p:cNvGraphicFramePr>
          <p:nvPr/>
        </p:nvGraphicFramePr>
        <p:xfrm>
          <a:off x="4038600" y="5562600"/>
          <a:ext cx="29051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0" name="Equation" r:id="rId11" imgW="126720" imgH="177480" progId="Equation.3">
                  <p:embed/>
                </p:oleObj>
              </mc:Choice>
              <mc:Fallback>
                <p:oleObj name="Equation" r:id="rId11" imgW="126720" imgH="177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562600"/>
                        <a:ext cx="290513" cy="406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8" name="Line 10"/>
          <p:cNvSpPr>
            <a:spLocks noChangeShapeType="1"/>
          </p:cNvSpPr>
          <p:nvPr/>
        </p:nvSpPr>
        <p:spPr bwMode="auto">
          <a:xfrm flipV="1">
            <a:off x="4191000" y="525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4341" name="Object 11"/>
          <p:cNvGraphicFramePr>
            <a:graphicFrameLocks noChangeAspect="1"/>
          </p:cNvGraphicFramePr>
          <p:nvPr/>
        </p:nvGraphicFramePr>
        <p:xfrm>
          <a:off x="5029200" y="3733800"/>
          <a:ext cx="2224088" cy="286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1" name="Equation" r:id="rId13" imgW="1091880" imgH="1409400" progId="Equation.3">
                  <p:embed/>
                </p:oleObj>
              </mc:Choice>
              <mc:Fallback>
                <p:oleObj name="Equation" r:id="rId13" imgW="1091880" imgH="14094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733800"/>
                        <a:ext cx="2224088" cy="2868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7534275" y="5257800"/>
            <a:ext cx="160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orientation</a:t>
            </a:r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7848600" y="6096000"/>
            <a:ext cx="110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albedo</a:t>
            </a:r>
          </a:p>
        </p:txBody>
      </p:sp>
      <p:sp>
        <p:nvSpPr>
          <p:cNvPr id="14351" name="Line 14"/>
          <p:cNvSpPr>
            <a:spLocks noChangeShapeType="1"/>
          </p:cNvSpPr>
          <p:nvPr/>
        </p:nvSpPr>
        <p:spPr bwMode="auto">
          <a:xfrm flipH="1">
            <a:off x="6324600" y="5638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Line 15"/>
          <p:cNvSpPr>
            <a:spLocks noChangeShapeType="1"/>
          </p:cNvSpPr>
          <p:nvPr/>
        </p:nvSpPr>
        <p:spPr bwMode="auto">
          <a:xfrm flipH="1">
            <a:off x="7239000" y="6324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685800" y="2743200"/>
            <a:ext cx="5775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Use THREE sources in directions</a:t>
            </a:r>
          </a:p>
          <a:p>
            <a:pPr eaLnBrk="1" hangingPunct="1"/>
            <a:r>
              <a:rPr lang="en-US" sz="2400"/>
              <a:t>Image Intensities measured at point (x,y):</a:t>
            </a:r>
          </a:p>
        </p:txBody>
      </p:sp>
      <p:graphicFrame>
        <p:nvGraphicFramePr>
          <p:cNvPr id="14342" name="Object 17"/>
          <p:cNvGraphicFramePr>
            <a:graphicFrameLocks noChangeAspect="1"/>
          </p:cNvGraphicFramePr>
          <p:nvPr/>
        </p:nvGraphicFramePr>
        <p:xfrm>
          <a:off x="5486400" y="2743200"/>
          <a:ext cx="9921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2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743200"/>
                        <a:ext cx="992188" cy="469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19"/>
          <p:cNvGraphicFramePr>
            <a:graphicFrameLocks noChangeAspect="1"/>
          </p:cNvGraphicFramePr>
          <p:nvPr/>
        </p:nvGraphicFramePr>
        <p:xfrm>
          <a:off x="7159625" y="1676400"/>
          <a:ext cx="1984375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3" name="Equation" r:id="rId17" imgW="965160" imgH="482400" progId="Equation.3">
                  <p:embed/>
                </p:oleObj>
              </mc:Choice>
              <mc:Fallback>
                <p:oleObj name="Equation" r:id="rId17" imgW="965160" imgH="4824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25" y="1676400"/>
                        <a:ext cx="1984375" cy="992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4" name="Line 20"/>
          <p:cNvSpPr>
            <a:spLocks noChangeShapeType="1"/>
          </p:cNvSpPr>
          <p:nvPr/>
        </p:nvSpPr>
        <p:spPr bwMode="auto">
          <a:xfrm flipH="1">
            <a:off x="7315200" y="5562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Photometric Stereo: RESULT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90600"/>
            <a:ext cx="1812925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990600"/>
            <a:ext cx="1846263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990600"/>
            <a:ext cx="18621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657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048000"/>
            <a:ext cx="4205288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057400" y="6350000"/>
            <a:ext cx="1849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/>
              <a:t>orientation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477000" y="6338888"/>
            <a:ext cx="12557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/>
              <a:t>albedo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0" y="990600"/>
            <a:ext cx="125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/>
              <a:t>INPUT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</a:rPr>
              <a:t>Data Acquisition Example</a:t>
            </a:r>
          </a:p>
        </p:txBody>
      </p:sp>
      <p:pic>
        <p:nvPicPr>
          <p:cNvPr id="22531" name="Picture 3" descr="thomas_hunter_color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495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TH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066800"/>
            <a:ext cx="42751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14400" y="5562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98463" y="5545138"/>
            <a:ext cx="40243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Color Image of Thomas Hunter</a:t>
            </a:r>
          </a:p>
          <a:p>
            <a:r>
              <a:rPr lang="en-US" sz="2400">
                <a:latin typeface="Times New Roman" pitchFamily="18" charset="0"/>
              </a:rPr>
              <a:t>Building, New York City.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800600" y="5181600"/>
            <a:ext cx="42037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Range Image of same </a:t>
            </a:r>
          </a:p>
          <a:p>
            <a:r>
              <a:rPr lang="en-US" sz="2400">
                <a:latin typeface="Times New Roman" pitchFamily="18" charset="0"/>
              </a:rPr>
              <a:t>building. One million 3D points.</a:t>
            </a:r>
          </a:p>
          <a:p>
            <a:r>
              <a:rPr lang="en-US" sz="2400">
                <a:latin typeface="Times New Roman" pitchFamily="18" charset="0"/>
              </a:rPr>
              <a:t>Pseudocolor corresponds to laser</a:t>
            </a:r>
          </a:p>
          <a:p>
            <a:r>
              <a:rPr lang="en-US" sz="2400">
                <a:latin typeface="Times New Roman" pitchFamily="18" charset="0"/>
              </a:rPr>
              <a:t>intensity.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Time-of-flight scanners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F472-F5FA-9146-9A35-FA9E2B23B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Also known as </a:t>
            </a:r>
            <a:r>
              <a:rPr lang="en-US" b="1" dirty="0"/>
              <a:t>LIDAR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Light Detection And Ranging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ChangeArrowheads="1"/>
          </p:cNvSpPr>
          <p:nvPr/>
        </p:nvSpPr>
        <p:spPr bwMode="auto">
          <a:xfrm>
            <a:off x="0" y="0"/>
            <a:ext cx="43195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Data </a:t>
            </a:r>
          </a:p>
          <a:p>
            <a:pPr algn="ctr">
              <a:defRPr/>
            </a:pPr>
            <a:r>
              <a:rPr lang="en-GB" sz="4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Acquisition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1981200"/>
            <a:ext cx="730885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3600">
                <a:latin typeface="Arial" pitchFamily="34" charset="0"/>
              </a:rPr>
              <a:t> Spot laser scanner.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3600">
                <a:latin typeface="Arial" pitchFamily="34" charset="0"/>
              </a:rPr>
              <a:t> Time of flight.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3600">
                <a:latin typeface="Arial" pitchFamily="34" charset="0"/>
              </a:rPr>
              <a:t> Max Range: 100 meters.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3600">
                <a:latin typeface="Arial" pitchFamily="34" charset="0"/>
              </a:rPr>
              <a:t> Scanning time: 16 minutes 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3600">
                <a:latin typeface="Arial" pitchFamily="34" charset="0"/>
              </a:rPr>
              <a:t>     for one million points.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3600">
                <a:latin typeface="Arial" pitchFamily="34" charset="0"/>
              </a:rPr>
              <a:t>  Accuracy: ~6mm per range point</a:t>
            </a:r>
          </a:p>
        </p:txBody>
      </p:sp>
      <p:pic>
        <p:nvPicPr>
          <p:cNvPr id="21508" name="Picture 4" descr="DSC_0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8006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" y="2597150"/>
            <a:ext cx="6059488" cy="2736850"/>
            <a:chOff x="384" y="1636"/>
            <a:chExt cx="3817" cy="1724"/>
          </a:xfrm>
        </p:grpSpPr>
        <p:sp>
          <p:nvSpPr>
            <p:cNvPr id="56323" name="Rectangle 3"/>
            <p:cNvSpPr>
              <a:spLocks noChangeArrowheads="1"/>
            </p:cNvSpPr>
            <p:nvPr/>
          </p:nvSpPr>
          <p:spPr bwMode="auto">
            <a:xfrm>
              <a:off x="2857" y="1636"/>
              <a:ext cx="1344" cy="144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16" y="2304"/>
              <a:ext cx="864" cy="580"/>
              <a:chOff x="2016" y="2304"/>
              <a:chExt cx="864" cy="580"/>
            </a:xfrm>
          </p:grpSpPr>
          <p:sp>
            <p:nvSpPr>
              <p:cNvPr id="56325" name="Text Box 5"/>
              <p:cNvSpPr txBox="1">
                <a:spLocks noChangeArrowheads="1"/>
              </p:cNvSpPr>
              <p:nvPr/>
            </p:nvSpPr>
            <p:spPr bwMode="auto">
              <a:xfrm>
                <a:off x="2016" y="2653"/>
                <a:ext cx="57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ZapfHumnst BT" pitchFamily="34" charset="0"/>
                  </a:rPr>
                  <a:t>Pinhole</a:t>
                </a:r>
              </a:p>
            </p:txBody>
          </p:sp>
          <p:sp>
            <p:nvSpPr>
              <p:cNvPr id="56326" name="Line 6"/>
              <p:cNvSpPr>
                <a:spLocks noChangeShapeType="1"/>
              </p:cNvSpPr>
              <p:nvPr/>
            </p:nvSpPr>
            <p:spPr bwMode="auto">
              <a:xfrm flipV="1">
                <a:off x="2544" y="2404"/>
                <a:ext cx="24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7" name="Oval 7"/>
              <p:cNvSpPr>
                <a:spLocks noChangeArrowheads="1"/>
              </p:cNvSpPr>
              <p:nvPr/>
            </p:nvSpPr>
            <p:spPr bwMode="auto">
              <a:xfrm>
                <a:off x="2832" y="2304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84" y="1952"/>
              <a:ext cx="531" cy="1096"/>
              <a:chOff x="384" y="1952"/>
              <a:chExt cx="531" cy="1096"/>
            </a:xfrm>
          </p:grpSpPr>
          <p:sp>
            <p:nvSpPr>
              <p:cNvPr id="56329" name="Litebulb"/>
              <p:cNvSpPr>
                <a:spLocks noEditPoints="1" noChangeArrowheads="1"/>
              </p:cNvSpPr>
              <p:nvPr/>
            </p:nvSpPr>
            <p:spPr bwMode="auto">
              <a:xfrm>
                <a:off x="409" y="1952"/>
                <a:ext cx="480" cy="735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0" name="Text Box 10"/>
              <p:cNvSpPr txBox="1">
                <a:spLocks noChangeArrowheads="1"/>
              </p:cNvSpPr>
              <p:nvPr/>
            </p:nvSpPr>
            <p:spPr bwMode="auto">
              <a:xfrm>
                <a:off x="384" y="2817"/>
                <a:ext cx="531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ZapfHumnst BT" pitchFamily="34" charset="0"/>
                  </a:rPr>
                  <a:t>Object</a:t>
                </a:r>
              </a:p>
            </p:txBody>
          </p:sp>
        </p:grpSp>
        <p:sp>
          <p:nvSpPr>
            <p:cNvPr id="56331" name="Text Box 11"/>
            <p:cNvSpPr txBox="1">
              <a:spLocks noChangeArrowheads="1"/>
            </p:cNvSpPr>
            <p:nvPr/>
          </p:nvSpPr>
          <p:spPr bwMode="auto">
            <a:xfrm>
              <a:off x="3004" y="3129"/>
              <a:ext cx="1058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Pinhole camera</a:t>
              </a:r>
            </a:p>
          </p:txBody>
        </p:sp>
      </p:grpSp>
      <p:sp>
        <p:nvSpPr>
          <p:cNvPr id="563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5633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“Camera obscura” – known since antiquity</a:t>
            </a:r>
          </a:p>
        </p:txBody>
      </p:sp>
      <p:sp useBgFill="1">
        <p:nvSpPr>
          <p:cNvPr id="56334" name="Freeform 14"/>
          <p:cNvSpPr>
            <a:spLocks/>
          </p:cNvSpPr>
          <p:nvPr/>
        </p:nvSpPr>
        <p:spPr bwMode="auto">
          <a:xfrm flipV="1">
            <a:off x="1030288" y="3282950"/>
            <a:ext cx="563880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72" y="384"/>
              </a:cxn>
              <a:cxn ang="0">
                <a:pos x="3072" y="432"/>
              </a:cxn>
              <a:cxn ang="0">
                <a:pos x="0" y="0"/>
              </a:cxn>
            </a:cxnLst>
            <a:rect l="0" t="0" r="r" b="b"/>
            <a:pathLst>
              <a:path w="3072" h="432">
                <a:moveTo>
                  <a:pt x="0" y="0"/>
                </a:moveTo>
                <a:lnTo>
                  <a:pt x="3072" y="384"/>
                </a:lnTo>
                <a:lnTo>
                  <a:pt x="3072" y="432"/>
                </a:lnTo>
                <a:lnTo>
                  <a:pt x="0" y="0"/>
                </a:lnTo>
                <a:close/>
              </a:path>
            </a:pathLst>
          </a:custGeom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56335" name="Freeform 15"/>
          <p:cNvSpPr>
            <a:spLocks/>
          </p:cNvSpPr>
          <p:nvPr/>
        </p:nvSpPr>
        <p:spPr bwMode="auto">
          <a:xfrm>
            <a:off x="1030288" y="3106738"/>
            <a:ext cx="563880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72" y="384"/>
              </a:cxn>
              <a:cxn ang="0">
                <a:pos x="3072" y="432"/>
              </a:cxn>
              <a:cxn ang="0">
                <a:pos x="0" y="0"/>
              </a:cxn>
            </a:cxnLst>
            <a:rect l="0" t="0" r="r" b="b"/>
            <a:pathLst>
              <a:path w="3072" h="432">
                <a:moveTo>
                  <a:pt x="0" y="0"/>
                </a:moveTo>
                <a:lnTo>
                  <a:pt x="3072" y="384"/>
                </a:lnTo>
                <a:lnTo>
                  <a:pt x="3072" y="432"/>
                </a:lnTo>
                <a:lnTo>
                  <a:pt x="0" y="0"/>
                </a:lnTo>
                <a:close/>
              </a:path>
            </a:pathLst>
          </a:custGeom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1166813" y="4324350"/>
            <a:ext cx="184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latin typeface="ZapfHumnst BT" pitchFamily="34" charset="0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789738" y="3354388"/>
            <a:ext cx="1292225" cy="685800"/>
            <a:chOff x="4277" y="2113"/>
            <a:chExt cx="814" cy="432"/>
          </a:xfrm>
        </p:grpSpPr>
        <p:sp>
          <p:nvSpPr>
            <p:cNvPr id="56338" name="Litebulb"/>
            <p:cNvSpPr>
              <a:spLocks noChangeAspect="1" noEditPoints="1" noChangeArrowheads="1"/>
            </p:cNvSpPr>
            <p:nvPr/>
          </p:nvSpPr>
          <p:spPr bwMode="auto">
            <a:xfrm flipV="1">
              <a:off x="4277" y="2113"/>
              <a:ext cx="283" cy="43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ZapfHumnst BT" pitchFamily="34" charset="0"/>
              </a:endParaRPr>
            </a:p>
          </p:txBody>
        </p:sp>
        <p:sp>
          <p:nvSpPr>
            <p:cNvPr id="56339" name="Text Box 19"/>
            <p:cNvSpPr txBox="1">
              <a:spLocks noChangeArrowheads="1"/>
            </p:cNvSpPr>
            <p:nvPr/>
          </p:nvSpPr>
          <p:spPr bwMode="auto">
            <a:xfrm>
              <a:off x="4608" y="2212"/>
              <a:ext cx="483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Image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781800" y="2438400"/>
            <a:ext cx="2122488" cy="381000"/>
            <a:chOff x="4272" y="1536"/>
            <a:chExt cx="1337" cy="240"/>
          </a:xfrm>
        </p:grpSpPr>
        <p:sp>
          <p:nvSpPr>
            <p:cNvPr id="56341" name="Text Box 21"/>
            <p:cNvSpPr txBox="1">
              <a:spLocks noChangeArrowheads="1"/>
            </p:cNvSpPr>
            <p:nvPr/>
          </p:nvSpPr>
          <p:spPr bwMode="auto">
            <a:xfrm>
              <a:off x="4752" y="1536"/>
              <a:ext cx="857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Image plane</a:t>
              </a:r>
            </a:p>
          </p:txBody>
        </p:sp>
        <p:sp>
          <p:nvSpPr>
            <p:cNvPr id="56342" name="Line 22"/>
            <p:cNvSpPr>
              <a:spLocks noChangeShapeType="1"/>
            </p:cNvSpPr>
            <p:nvPr/>
          </p:nvSpPr>
          <p:spPr bwMode="auto">
            <a:xfrm flipH="1">
              <a:off x="4272" y="1680"/>
              <a:ext cx="48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4" grpId="0" animBg="1"/>
      <p:bldP spid="563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0" y="0"/>
            <a:ext cx="43195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Data </a:t>
            </a:r>
          </a:p>
          <a:p>
            <a:pPr algn="ctr">
              <a:defRPr/>
            </a:pPr>
            <a:r>
              <a:rPr lang="en-GB" sz="44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Acquisition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200" y="1981200"/>
            <a:ext cx="735488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en-US" sz="3600" dirty="0"/>
              <a:t> </a:t>
            </a:r>
            <a:r>
              <a:rPr lang="en-US" sz="3600" dirty="0" err="1"/>
              <a:t>Leica</a:t>
            </a:r>
            <a:r>
              <a:rPr lang="en-US" sz="3600" dirty="0"/>
              <a:t> </a:t>
            </a:r>
            <a:r>
              <a:rPr lang="en-US" sz="3600" dirty="0" err="1"/>
              <a:t>ScanStation</a:t>
            </a:r>
            <a:r>
              <a:rPr lang="en-US" sz="3600" dirty="0"/>
              <a:t> 2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en-US" sz="3600" dirty="0"/>
              <a:t> Spherical field of view.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en-US" sz="3600" dirty="0"/>
              <a:t> Registered color camera.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en-US" sz="3600" dirty="0"/>
              <a:t> Max Range: 300 meters.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en-US" sz="3600" dirty="0"/>
              <a:t> Scanning time: 2-3 times faster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en-US" sz="3600" dirty="0"/>
              <a:t> Accuracy: ~5mm per range point</a:t>
            </a:r>
          </a:p>
        </p:txBody>
      </p:sp>
      <p:pic>
        <p:nvPicPr>
          <p:cNvPr id="24580" name="Picture 4" descr="SCANSTATION_squa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sz="3200"/>
              <a:t>Data Acquisition, Leica Scan Station 2, Park Avenue and 70</a:t>
            </a:r>
            <a:r>
              <a:rPr lang="en-US" sz="3200" baseline="30000"/>
              <a:t>th</a:t>
            </a:r>
            <a:r>
              <a:rPr lang="en-US" sz="3200"/>
              <a:t> Street, NY</a:t>
            </a:r>
          </a:p>
        </p:txBody>
      </p:sp>
      <p:pic>
        <p:nvPicPr>
          <p:cNvPr id="25603" name="Picture 2" descr="View70_NEW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6577013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Cyclone view and </a:t>
            </a:r>
            <a:r>
              <a:rPr lang="en-US" dirty="0" err="1"/>
              <a:t>Cyrax</a:t>
            </a:r>
            <a:r>
              <a:rPr lang="en-US" dirty="0"/>
              <a:t> Video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965" name="Picture 5" descr="nodding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80000"/>
          </a:blip>
          <a:srcRect/>
          <a:stretch>
            <a:fillRect/>
          </a:stretch>
        </p:blipFill>
        <p:spPr bwMode="auto">
          <a:xfrm>
            <a:off x="1066800" y="3276600"/>
            <a:ext cx="4038600" cy="3203575"/>
          </a:xfrm>
          <a:prstGeom prst="rect">
            <a:avLst/>
          </a:prstGeom>
          <a:noFill/>
          <a:effectLst>
            <a:outerShdw dist="17961" dir="2700000" algn="ctr" rotWithShape="0">
              <a:schemeClr val="bg2"/>
            </a:outerShdw>
          </a:effectLst>
        </p:spPr>
      </p:pic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Pulsed Time of Flight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Send out pulse of light (usually laser),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time how long it takes to return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324600" y="3513138"/>
          <a:ext cx="1676400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622080" imgH="393480" progId="Equation.3">
                  <p:embed/>
                </p:oleObj>
              </mc:Choice>
              <mc:Fallback>
                <p:oleObj name="Equation" r:id="rId4" imgW="62208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513138"/>
                        <a:ext cx="1676400" cy="1058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Pulsed Time of Flight</a:t>
            </a:r>
          </a:p>
        </p:txBody>
      </p:sp>
      <p:sp>
        <p:nvSpPr>
          <p:cNvPr id="149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Advantages:</a:t>
            </a:r>
          </a:p>
          <a:p>
            <a:pPr lvl="1" eaLnBrk="1" hangingPunct="1">
              <a:defRPr/>
            </a:pPr>
            <a:r>
              <a:rPr lang="en-US" dirty="0"/>
              <a:t>Large working volume (more than 100 m.)</a:t>
            </a:r>
          </a:p>
          <a:p>
            <a:pPr eaLnBrk="1" hangingPunct="1">
              <a:defRPr/>
            </a:pPr>
            <a:r>
              <a:rPr lang="en-US" dirty="0"/>
              <a:t>Disadvantages:</a:t>
            </a:r>
          </a:p>
          <a:p>
            <a:pPr lvl="1" eaLnBrk="1" hangingPunct="1">
              <a:defRPr/>
            </a:pPr>
            <a:r>
              <a:rPr lang="en-US" dirty="0"/>
              <a:t>Not-so-great accuracy (at best ~5 mm.)</a:t>
            </a:r>
          </a:p>
          <a:p>
            <a:pPr lvl="2" eaLnBrk="1" hangingPunct="1">
              <a:defRPr/>
            </a:pPr>
            <a:r>
              <a:rPr lang="en-US" dirty="0"/>
              <a:t>Requires getting timing to ~30 picoseconds</a:t>
            </a:r>
          </a:p>
          <a:p>
            <a:pPr lvl="2" eaLnBrk="1" hangingPunct="1">
              <a:defRPr/>
            </a:pPr>
            <a:r>
              <a:rPr lang="en-US" dirty="0"/>
              <a:t>Does not scale with working volume</a:t>
            </a:r>
          </a:p>
          <a:p>
            <a:pPr eaLnBrk="1" hangingPunct="1">
              <a:defRPr/>
            </a:pPr>
            <a:r>
              <a:rPr lang="en-US" dirty="0"/>
              <a:t>Often used for scanning buildings, rooms, archeological sites, etc.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82945899-9773-4644-AFA9-7E04AFD0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altLang="en-US" sz="3200">
                <a:ea typeface="ＭＳ Ｐゴシック" panose="020B0600070205080204" pitchFamily="34" charset="-128"/>
              </a:rPr>
              <a:t>Data Acquisition, Leica Scan Station 2, Park Avenue and 70</a:t>
            </a:r>
            <a:r>
              <a:rPr lang="en-US" altLang="en-US" sz="3200" baseline="30000">
                <a:ea typeface="ＭＳ Ｐゴシック" panose="020B0600070205080204" pitchFamily="34" charset="-128"/>
              </a:rPr>
              <a:t>th</a:t>
            </a:r>
            <a:r>
              <a:rPr lang="en-US" altLang="en-US" sz="3200">
                <a:ea typeface="ＭＳ Ｐゴシック" panose="020B0600070205080204" pitchFamily="34" charset="-128"/>
              </a:rPr>
              <a:t> Street, NY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5971AB4B-E8D1-094F-9719-0967EBC5C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6577013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35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CF0AF42-6E35-354B-B19F-6035D37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Video</a:t>
            </a:r>
          </a:p>
        </p:txBody>
      </p:sp>
      <p:pic>
        <p:nvPicPr>
          <p:cNvPr id="3" name="fig_cyra.mpg.mpeg" descr="/Users/ioannis/Google Drive/Courses/VisionHunter_Spring2013/fig_cyra.mpg.mpeg">
            <a:hlinkClick r:id="" action="ppaction://media"/>
            <a:extLst>
              <a:ext uri="{FF2B5EF4-FFF2-40B4-BE49-F238E27FC236}">
                <a16:creationId xmlns:a16="http://schemas.microsoft.com/office/drawing/2014/main" id="{1BA918DA-B182-BD48-98E7-6B7B8F5492F0}"/>
              </a:ext>
            </a:extLst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0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9F9E9DF-9301-D748-8FBB-0B84964E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Other range sensors (some based on PrimeSense/Kinect)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5EA8EB71-BD78-1F44-9CD1-64389DDB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12954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0ABED007-4D27-D946-8D88-E1155BBA8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16002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5470DA88-6283-D749-8749-8A54F9E91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2800"/>
            <a:ext cx="26543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5">
            <a:extLst>
              <a:ext uri="{FF2B5EF4-FFF2-40B4-BE49-F238E27FC236}">
                <a16:creationId xmlns:a16="http://schemas.microsoft.com/office/drawing/2014/main" id="{43D7CB46-6A66-BB43-A0BE-A88E5B7E4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638800"/>
            <a:ext cx="2054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/>
              <a:t>Matterport</a:t>
            </a:r>
          </a:p>
        </p:txBody>
      </p:sp>
      <p:sp>
        <p:nvSpPr>
          <p:cNvPr id="31750" name="TextBox 6">
            <a:extLst>
              <a:ext uri="{FF2B5EF4-FFF2-40B4-BE49-F238E27FC236}">
                <a16:creationId xmlns:a16="http://schemas.microsoft.com/office/drawing/2014/main" id="{A9102BF0-189F-604A-8074-5B002A8BA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572000"/>
            <a:ext cx="2236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/>
              <a:t>DotProduct</a:t>
            </a:r>
          </a:p>
        </p:txBody>
      </p:sp>
      <p:sp>
        <p:nvSpPr>
          <p:cNvPr id="31751" name="TextBox 7">
            <a:extLst>
              <a:ext uri="{FF2B5EF4-FFF2-40B4-BE49-F238E27FC236}">
                <a16:creationId xmlns:a16="http://schemas.microsoft.com/office/drawing/2014/main" id="{8E62D9F1-35B8-D44F-931F-21B926D6C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410200"/>
            <a:ext cx="31734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/>
              <a:t>Google Project</a:t>
            </a:r>
          </a:p>
          <a:p>
            <a:pPr eaLnBrk="1" hangingPunct="1"/>
            <a:r>
              <a:rPr lang="en-US" altLang="en-US" sz="3200"/>
              <a:t>Tango Prototype</a:t>
            </a:r>
          </a:p>
        </p:txBody>
      </p:sp>
    </p:spTree>
    <p:extLst>
      <p:ext uri="{BB962C8B-B14F-4D97-AF65-F5344CB8AC3E}">
        <p14:creationId xmlns:p14="http://schemas.microsoft.com/office/powerpoint/2010/main" val="1967186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A2A2-38E8-1049-822C-B31D4187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Real-time range sensors == self  driving cars</a:t>
            </a: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6DD21F46-3070-C64D-8E6A-D2E0AABD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503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24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0E5D-D1E7-7F44-AC4D-98D64FAF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4BB02-41FC-1E4C-9F7D-2CC7EBAA1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&lt;self driving&gt;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http://www.cvlibs.net/datasets/kitti/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Waymo (just announced) &lt;self driving&gt;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https://waymo.com/open/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SunRGBD</a:t>
            </a:r>
            <a:r>
              <a:rPr lang="en-US" dirty="0"/>
              <a:t> &lt;indoor&gt;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http://rgbd.cs.princeton.edu/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0630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Perspective Camera</a:t>
            </a:r>
          </a:p>
        </p:txBody>
      </p:sp>
      <p:pic>
        <p:nvPicPr>
          <p:cNvPr id="9219" name="Picture 3" descr="per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839200" cy="412115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781800" y="2895600"/>
            <a:ext cx="1017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(X,Y,Z)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257800" y="2514600"/>
            <a:ext cx="846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(x,y,z)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5029200" y="2895600"/>
            <a:ext cx="457200" cy="7620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7086600" y="2819400"/>
            <a:ext cx="1066800" cy="16002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1219200" y="31242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Center of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Projection</a:t>
            </a: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2971800" y="2895600"/>
            <a:ext cx="2514600" cy="762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2971800" y="2819400"/>
            <a:ext cx="5181600" cy="1524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4175125" y="24034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7543800" y="23622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 New Roman" pitchFamily="18" charset="0"/>
              </a:rPr>
              <a:t>r’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4267200" y="2514600"/>
            <a:ext cx="152400" cy="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7620000" y="2438400"/>
            <a:ext cx="152400" cy="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228600" y="5105400"/>
            <a:ext cx="17002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r =</a:t>
            </a:r>
            <a:r>
              <a:rPr lang="en-US" sz="2400">
                <a:latin typeface="Times New Roman" pitchFamily="18" charset="0"/>
              </a:rPr>
              <a:t>[x,y,z]</a:t>
            </a:r>
            <a:r>
              <a:rPr lang="en-US" sz="2400" baseline="30000">
                <a:latin typeface="Times New Roman" pitchFamily="18" charset="0"/>
              </a:rPr>
              <a:t>T</a:t>
            </a:r>
            <a:endParaRPr lang="en-US" sz="2400">
              <a:latin typeface="Times New Roman" pitchFamily="18" charset="0"/>
            </a:endParaRPr>
          </a:p>
          <a:p>
            <a:endParaRPr lang="en-US" sz="2400" b="1">
              <a:latin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</a:rPr>
              <a:t>r’=</a:t>
            </a:r>
            <a:r>
              <a:rPr lang="en-US" sz="2400">
                <a:latin typeface="Times New Roman" pitchFamily="18" charset="0"/>
              </a:rPr>
              <a:t>[X,Y,Z]</a:t>
            </a:r>
            <a:r>
              <a:rPr lang="en-US" sz="2400" baseline="30000">
                <a:latin typeface="Times New Roman" pitchFamily="18" charset="0"/>
              </a:rPr>
              <a:t>T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276600" y="5257800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r</a:t>
            </a:r>
            <a:r>
              <a:rPr lang="en-US" sz="2400">
                <a:latin typeface="Times New Roman" pitchFamily="18" charset="0"/>
              </a:rPr>
              <a:t>/f=</a:t>
            </a:r>
            <a:r>
              <a:rPr lang="en-US" sz="2400" b="1">
                <a:latin typeface="Times New Roman" pitchFamily="18" charset="0"/>
              </a:rPr>
              <a:t>r’</a:t>
            </a:r>
            <a:r>
              <a:rPr lang="en-US" sz="2400">
                <a:latin typeface="Times New Roman" pitchFamily="18" charset="0"/>
              </a:rPr>
              <a:t>/Z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2133600" y="5638800"/>
            <a:ext cx="4106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f: effective focal length:</a:t>
            </a:r>
          </a:p>
          <a:p>
            <a:r>
              <a:rPr lang="en-US" sz="2400">
                <a:latin typeface="Times New Roman" pitchFamily="18" charset="0"/>
              </a:rPr>
              <a:t>distance of image plane from O.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6781800" y="5257800"/>
            <a:ext cx="1828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x=f</a:t>
            </a:r>
            <a:r>
              <a:rPr lang="en-US" sz="2400" b="1">
                <a:latin typeface="Times New Roman" pitchFamily="18" charset="0"/>
              </a:rPr>
              <a:t> * </a:t>
            </a:r>
            <a:r>
              <a:rPr lang="en-US" sz="2400">
                <a:latin typeface="Times New Roman" pitchFamily="18" charset="0"/>
              </a:rPr>
              <a:t>X/Z</a:t>
            </a:r>
          </a:p>
          <a:p>
            <a:r>
              <a:rPr lang="en-US" sz="2400">
                <a:latin typeface="Times New Roman" pitchFamily="18" charset="0"/>
              </a:rPr>
              <a:t>y=f</a:t>
            </a:r>
            <a:r>
              <a:rPr lang="en-US" sz="2400" b="1">
                <a:latin typeface="Times New Roman" pitchFamily="18" charset="0"/>
              </a:rPr>
              <a:t> * </a:t>
            </a:r>
            <a:r>
              <a:rPr lang="en-US" sz="2400">
                <a:latin typeface="Times New Roman" pitchFamily="18" charset="0"/>
              </a:rPr>
              <a:t>Y</a:t>
            </a:r>
            <a:r>
              <a:rPr lang="en-US" sz="2400" b="1">
                <a:latin typeface="Times New Roman" pitchFamily="18" charset="0"/>
              </a:rPr>
              <a:t>/</a:t>
            </a:r>
            <a:r>
              <a:rPr lang="en-US" sz="2400">
                <a:latin typeface="Times New Roman" pitchFamily="18" charset="0"/>
              </a:rPr>
              <a:t>Z</a:t>
            </a:r>
          </a:p>
          <a:p>
            <a:r>
              <a:rPr lang="en-US" sz="2400">
                <a:latin typeface="Times New Roman" pitchFamily="18" charset="0"/>
              </a:rPr>
              <a:t>z=f</a:t>
            </a:r>
          </a:p>
        </p:txBody>
      </p:sp>
      <p:sp>
        <p:nvSpPr>
          <p:cNvPr id="9251" name="Freeform 35"/>
          <p:cNvSpPr>
            <a:spLocks/>
          </p:cNvSpPr>
          <p:nvPr/>
        </p:nvSpPr>
        <p:spPr bwMode="auto">
          <a:xfrm>
            <a:off x="7924800" y="2667000"/>
            <a:ext cx="1219200" cy="685800"/>
          </a:xfrm>
          <a:custGeom>
            <a:avLst/>
            <a:gdLst/>
            <a:ahLst/>
            <a:cxnLst>
              <a:cxn ang="0">
                <a:pos x="192" y="96"/>
              </a:cxn>
              <a:cxn ang="0">
                <a:pos x="576" y="0"/>
              </a:cxn>
              <a:cxn ang="0">
                <a:pos x="768" y="192"/>
              </a:cxn>
              <a:cxn ang="0">
                <a:pos x="432" y="432"/>
              </a:cxn>
              <a:cxn ang="0">
                <a:pos x="0" y="384"/>
              </a:cxn>
              <a:cxn ang="0">
                <a:pos x="144" y="96"/>
              </a:cxn>
              <a:cxn ang="0">
                <a:pos x="192" y="96"/>
              </a:cxn>
            </a:cxnLst>
            <a:rect l="0" t="0" r="r" b="b"/>
            <a:pathLst>
              <a:path w="768" h="432">
                <a:moveTo>
                  <a:pt x="192" y="96"/>
                </a:moveTo>
                <a:lnTo>
                  <a:pt x="576" y="0"/>
                </a:lnTo>
                <a:lnTo>
                  <a:pt x="768" y="192"/>
                </a:lnTo>
                <a:lnTo>
                  <a:pt x="432" y="432"/>
                </a:lnTo>
                <a:lnTo>
                  <a:pt x="0" y="384"/>
                </a:lnTo>
                <a:lnTo>
                  <a:pt x="144" y="96"/>
                </a:lnTo>
                <a:lnTo>
                  <a:pt x="192" y="96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52" name="Line 36"/>
          <p:cNvSpPr>
            <a:spLocks noChangeShapeType="1"/>
          </p:cNvSpPr>
          <p:nvPr/>
        </p:nvSpPr>
        <p:spPr bwMode="auto">
          <a:xfrm>
            <a:off x="5181600" y="3124200"/>
            <a:ext cx="3429000" cy="228600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5" name="Line 39"/>
          <p:cNvSpPr>
            <a:spLocks noChangeShapeType="1"/>
          </p:cNvSpPr>
          <p:nvPr/>
        </p:nvSpPr>
        <p:spPr bwMode="auto">
          <a:xfrm>
            <a:off x="2895600" y="2971800"/>
            <a:ext cx="1447800" cy="762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365125" y="1255713"/>
            <a:ext cx="224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From Trucco &amp; Verri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 autoUpdateAnimBg="0"/>
      <p:bldP spid="9244" grpId="0" autoUpdateAnimBg="0"/>
      <p:bldP spid="9245" grpId="0" autoUpdateAnimBg="0"/>
      <p:bldP spid="9252" grpId="0" animBg="1"/>
      <p:bldP spid="925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E978A03A-8A4C-C342-AFB6-D1285D7F5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2">
            <a:extLst>
              <a:ext uri="{FF2B5EF4-FFF2-40B4-BE49-F238E27FC236}">
                <a16:creationId xmlns:a16="http://schemas.microsoft.com/office/drawing/2014/main" id="{83363DA6-E792-5D42-AB3B-2A5951E04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6288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Park Avenue: Six registered scans (top view)</a:t>
            </a:r>
          </a:p>
        </p:txBody>
      </p:sp>
    </p:spTree>
    <p:extLst>
      <p:ext uri="{BB962C8B-B14F-4D97-AF65-F5344CB8AC3E}">
        <p14:creationId xmlns:p14="http://schemas.microsoft.com/office/powerpoint/2010/main" val="2095595307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AC7D28B7-B62B-274F-A570-877FF04AD39A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12738"/>
            <a:ext cx="3189288" cy="2354262"/>
          </a:xfrm>
          <a:noFill/>
        </p:spPr>
      </p:pic>
      <p:pic>
        <p:nvPicPr>
          <p:cNvPr id="33794" name="Picture 3">
            <a:extLst>
              <a:ext uri="{FF2B5EF4-FFF2-40B4-BE49-F238E27FC236}">
                <a16:creationId xmlns:a16="http://schemas.microsoft.com/office/drawing/2014/main" id="{10154878-766A-EC47-8DED-8A49BE894234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819400"/>
            <a:ext cx="3200400" cy="2997200"/>
          </a:xfrm>
          <a:noFill/>
        </p:spPr>
      </p:pic>
      <p:pic>
        <p:nvPicPr>
          <p:cNvPr id="33795" name="Picture 4">
            <a:extLst>
              <a:ext uri="{FF2B5EF4-FFF2-40B4-BE49-F238E27FC236}">
                <a16:creationId xmlns:a16="http://schemas.microsoft.com/office/drawing/2014/main" id="{954E66BE-2645-F542-9E36-BFC09AD85CBA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9413" y="2255838"/>
            <a:ext cx="3965575" cy="3387725"/>
          </a:xfrm>
          <a:noFill/>
        </p:spPr>
      </p:pic>
      <p:sp>
        <p:nvSpPr>
          <p:cNvPr id="33796" name="Text Box 5">
            <a:extLst>
              <a:ext uri="{FF2B5EF4-FFF2-40B4-BE49-F238E27FC236}">
                <a16:creationId xmlns:a16="http://schemas.microsoft.com/office/drawing/2014/main" id="{C0A199E2-4CC2-4144-8920-D0F32D26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8600"/>
            <a:ext cx="53387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chemeClr val="accent1"/>
                </a:solidFill>
              </a:rPr>
              <a:t>3D PHOTOGRAPHY EXAMPLE</a:t>
            </a:r>
          </a:p>
        </p:txBody>
      </p:sp>
      <p:sp>
        <p:nvSpPr>
          <p:cNvPr id="33797" name="Text Box 6">
            <a:extLst>
              <a:ext uri="{FF2B5EF4-FFF2-40B4-BE49-F238E27FC236}">
                <a16:creationId xmlns:a16="http://schemas.microsoft.com/office/drawing/2014/main" id="{C10D37EF-D8FE-F44E-B720-C08C391C0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660400"/>
            <a:ext cx="4414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Ten scans were acquired of façade of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Thomas Hunter Building (NYC)</a:t>
            </a:r>
          </a:p>
        </p:txBody>
      </p:sp>
      <p:sp>
        <p:nvSpPr>
          <p:cNvPr id="33798" name="Text Box 7">
            <a:extLst>
              <a:ext uri="{FF2B5EF4-FFF2-40B4-BE49-F238E27FC236}">
                <a16:creationId xmlns:a16="http://schemas.microsoft.com/office/drawing/2014/main" id="{DAF2F3FA-7EAC-7747-8E77-66DC864F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3" y="6019800"/>
            <a:ext cx="2344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Registration details</a:t>
            </a:r>
          </a:p>
        </p:txBody>
      </p:sp>
      <p:sp>
        <p:nvSpPr>
          <p:cNvPr id="33799" name="Text Box 8">
            <a:extLst>
              <a:ext uri="{FF2B5EF4-FFF2-40B4-BE49-F238E27FC236}">
                <a16:creationId xmlns:a16="http://schemas.microsoft.com/office/drawing/2014/main" id="{D4F63444-5D21-2F49-8F8A-523DB2720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5791200"/>
            <a:ext cx="3736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Automatic registration.</a:t>
            </a:r>
          </a:p>
          <a:p>
            <a:r>
              <a:rPr lang="en-US" altLang="en-US" sz="2000"/>
              <a:t>Each scan has a different color.</a:t>
            </a:r>
          </a:p>
        </p:txBody>
      </p:sp>
    </p:spTree>
    <p:extLst>
      <p:ext uri="{BB962C8B-B14F-4D97-AF65-F5344CB8AC3E}">
        <p14:creationId xmlns:p14="http://schemas.microsoft.com/office/powerpoint/2010/main" val="18538369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Picture2">
            <a:extLst>
              <a:ext uri="{FF2B5EF4-FFF2-40B4-BE49-F238E27FC236}">
                <a16:creationId xmlns:a16="http://schemas.microsoft.com/office/drawing/2014/main" id="{EA4C4234-7E15-044B-94D3-F6F0073DE4DC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147888"/>
            <a:ext cx="6934200" cy="4329112"/>
          </a:xfrm>
          <a:noFill/>
        </p:spPr>
      </p:pic>
      <p:pic>
        <p:nvPicPr>
          <p:cNvPr id="35842" name="Picture 3" descr="Picture1">
            <a:extLst>
              <a:ext uri="{FF2B5EF4-FFF2-40B4-BE49-F238E27FC236}">
                <a16:creationId xmlns:a16="http://schemas.microsoft.com/office/drawing/2014/main" id="{36167CB7-D254-D048-A9EB-2FD34E304A96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27013"/>
            <a:ext cx="2438400" cy="1830387"/>
          </a:xfrm>
          <a:noFill/>
        </p:spPr>
      </p:pic>
      <p:sp>
        <p:nvSpPr>
          <p:cNvPr id="35843" name="Text Box 4">
            <a:extLst>
              <a:ext uri="{FF2B5EF4-FFF2-40B4-BE49-F238E27FC236}">
                <a16:creationId xmlns:a16="http://schemas.microsoft.com/office/drawing/2014/main" id="{06044787-39F6-934B-B24F-BDCDA76F7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8600"/>
            <a:ext cx="53387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chemeClr val="accent1"/>
                </a:solidFill>
              </a:rPr>
              <a:t>3D PHOTOGRAPHY EXAMPLE</a:t>
            </a:r>
          </a:p>
        </p:txBody>
      </p:sp>
      <p:sp>
        <p:nvSpPr>
          <p:cNvPr id="35844" name="Text Box 5">
            <a:extLst>
              <a:ext uri="{FF2B5EF4-FFF2-40B4-BE49-F238E27FC236}">
                <a16:creationId xmlns:a16="http://schemas.microsoft.com/office/drawing/2014/main" id="{668DAF02-4475-9849-971E-1C687BA0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85800"/>
            <a:ext cx="4259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24 scans were acquired of façade of</a:t>
            </a:r>
          </a:p>
          <a:p>
            <a:r>
              <a:rPr lang="en-US" altLang="en-US" sz="2000"/>
              <a:t>Shepard Hall (City College of NY)</a:t>
            </a:r>
          </a:p>
        </p:txBody>
      </p:sp>
    </p:spTree>
    <p:extLst>
      <p:ext uri="{BB962C8B-B14F-4D97-AF65-F5344CB8AC3E}">
        <p14:creationId xmlns:p14="http://schemas.microsoft.com/office/powerpoint/2010/main" val="4077516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E5E6579-D10F-514D-A7D2-52CFF3600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TEXTURE MAP ANIMATION</a:t>
            </a:r>
          </a:p>
        </p:txBody>
      </p:sp>
      <p:pic>
        <p:nvPicPr>
          <p:cNvPr id="37890" name="lastground2.avi">
            <a:hlinkClick r:id="" action="ppaction://media"/>
            <a:extLst>
              <a:ext uri="{FF2B5EF4-FFF2-40B4-BE49-F238E27FC236}">
                <a16:creationId xmlns:a16="http://schemas.microsoft.com/office/drawing/2014/main" id="{7AA03296-312A-804F-9E15-C358FC19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65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>
              <a:defRPr/>
            </a:pPr>
            <a:r>
              <a:rPr lang="en-GB" sz="4800" b="1">
                <a:solidFill>
                  <a:srgbClr val="E6E6FF"/>
                </a:solidFill>
                <a:latin typeface="Arial;Helvetica" charset="0"/>
              </a:rPr>
              <a:t>Optical Triangulation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1513" y="3095625"/>
            <a:ext cx="23383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2988" y="2392363"/>
            <a:ext cx="2074862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Freeform 5"/>
          <p:cNvSpPr>
            <a:spLocks noChangeArrowheads="1"/>
          </p:cNvSpPr>
          <p:nvPr/>
        </p:nvSpPr>
        <p:spPr bwMode="auto">
          <a:xfrm>
            <a:off x="1719263" y="2767013"/>
            <a:ext cx="2652712" cy="2293937"/>
          </a:xfrm>
          <a:custGeom>
            <a:avLst/>
            <a:gdLst>
              <a:gd name="T0" fmla="*/ 8125 w 8126"/>
              <a:gd name="T1" fmla="*/ 0 h 7030"/>
              <a:gd name="T2" fmla="*/ 0 w 8126"/>
              <a:gd name="T3" fmla="*/ 7029 h 7030"/>
              <a:gd name="T4" fmla="*/ 7857 w 8126"/>
              <a:gd name="T5" fmla="*/ 5586 h 7030"/>
              <a:gd name="T6" fmla="*/ 7884 w 8126"/>
              <a:gd name="T7" fmla="*/ 5586 h 7030"/>
              <a:gd name="T8" fmla="*/ 0 60000 65536"/>
              <a:gd name="T9" fmla="*/ 0 60000 65536"/>
              <a:gd name="T10" fmla="*/ 0 60000 65536"/>
              <a:gd name="T11" fmla="*/ 0 60000 65536"/>
              <a:gd name="T12" fmla="*/ 0 w 8126"/>
              <a:gd name="T13" fmla="*/ 0 h 7030"/>
              <a:gd name="T14" fmla="*/ 8126 w 8126"/>
              <a:gd name="T15" fmla="*/ 7030 h 70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26" h="7030">
                <a:moveTo>
                  <a:pt x="8125" y="0"/>
                </a:moveTo>
                <a:lnTo>
                  <a:pt x="0" y="7029"/>
                </a:lnTo>
                <a:lnTo>
                  <a:pt x="7857" y="5586"/>
                </a:lnTo>
                <a:lnTo>
                  <a:pt x="7884" y="5586"/>
                </a:lnTo>
              </a:path>
            </a:pathLst>
          </a:custGeom>
          <a:noFill/>
          <a:ln w="1836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Freeform 6"/>
          <p:cNvSpPr>
            <a:spLocks noChangeArrowheads="1"/>
          </p:cNvSpPr>
          <p:nvPr/>
        </p:nvSpPr>
        <p:spPr bwMode="auto">
          <a:xfrm>
            <a:off x="4284663" y="2787650"/>
            <a:ext cx="166687" cy="728663"/>
          </a:xfrm>
          <a:custGeom>
            <a:avLst/>
            <a:gdLst>
              <a:gd name="T0" fmla="*/ 333 w 510"/>
              <a:gd name="T1" fmla="*/ 0 h 2236"/>
              <a:gd name="T2" fmla="*/ 310 w 510"/>
              <a:gd name="T3" fmla="*/ 20 h 2236"/>
              <a:gd name="T4" fmla="*/ 287 w 510"/>
              <a:gd name="T5" fmla="*/ 43 h 2236"/>
              <a:gd name="T6" fmla="*/ 264 w 510"/>
              <a:gd name="T7" fmla="*/ 69 h 2236"/>
              <a:gd name="T8" fmla="*/ 242 w 510"/>
              <a:gd name="T9" fmla="*/ 97 h 2236"/>
              <a:gd name="T10" fmla="*/ 221 w 510"/>
              <a:gd name="T11" fmla="*/ 128 h 2236"/>
              <a:gd name="T12" fmla="*/ 201 w 510"/>
              <a:gd name="T13" fmla="*/ 161 h 2236"/>
              <a:gd name="T14" fmla="*/ 181 w 510"/>
              <a:gd name="T15" fmla="*/ 197 h 2236"/>
              <a:gd name="T16" fmla="*/ 162 w 510"/>
              <a:gd name="T17" fmla="*/ 235 h 2236"/>
              <a:gd name="T18" fmla="*/ 144 w 510"/>
              <a:gd name="T19" fmla="*/ 276 h 2236"/>
              <a:gd name="T20" fmla="*/ 127 w 510"/>
              <a:gd name="T21" fmla="*/ 318 h 2236"/>
              <a:gd name="T22" fmla="*/ 110 w 510"/>
              <a:gd name="T23" fmla="*/ 362 h 2236"/>
              <a:gd name="T24" fmla="*/ 95 w 510"/>
              <a:gd name="T25" fmla="*/ 408 h 2236"/>
              <a:gd name="T26" fmla="*/ 81 w 510"/>
              <a:gd name="T27" fmla="*/ 456 h 2236"/>
              <a:gd name="T28" fmla="*/ 68 w 510"/>
              <a:gd name="T29" fmla="*/ 506 h 2236"/>
              <a:gd name="T30" fmla="*/ 56 w 510"/>
              <a:gd name="T31" fmla="*/ 557 h 2236"/>
              <a:gd name="T32" fmla="*/ 45 w 510"/>
              <a:gd name="T33" fmla="*/ 609 h 2236"/>
              <a:gd name="T34" fmla="*/ 35 w 510"/>
              <a:gd name="T35" fmla="*/ 663 h 2236"/>
              <a:gd name="T36" fmla="*/ 26 w 510"/>
              <a:gd name="T37" fmla="*/ 718 h 2236"/>
              <a:gd name="T38" fmla="*/ 19 w 510"/>
              <a:gd name="T39" fmla="*/ 773 h 2236"/>
              <a:gd name="T40" fmla="*/ 12 w 510"/>
              <a:gd name="T41" fmla="*/ 830 h 2236"/>
              <a:gd name="T42" fmla="*/ 7 w 510"/>
              <a:gd name="T43" fmla="*/ 887 h 2236"/>
              <a:gd name="T44" fmla="*/ 4 w 510"/>
              <a:gd name="T45" fmla="*/ 944 h 2236"/>
              <a:gd name="T46" fmla="*/ 1 w 510"/>
              <a:gd name="T47" fmla="*/ 1002 h 2236"/>
              <a:gd name="T48" fmla="*/ 0 w 510"/>
              <a:gd name="T49" fmla="*/ 1061 h 2236"/>
              <a:gd name="T50" fmla="*/ 0 w 510"/>
              <a:gd name="T51" fmla="*/ 1119 h 2236"/>
              <a:gd name="T52" fmla="*/ 2 w 510"/>
              <a:gd name="T53" fmla="*/ 1177 h 2236"/>
              <a:gd name="T54" fmla="*/ 4 w 510"/>
              <a:gd name="T55" fmla="*/ 1235 h 2236"/>
              <a:gd name="T56" fmla="*/ 8 w 510"/>
              <a:gd name="T57" fmla="*/ 1292 h 2236"/>
              <a:gd name="T58" fmla="*/ 13 w 510"/>
              <a:gd name="T59" fmla="*/ 1350 h 2236"/>
              <a:gd name="T60" fmla="*/ 20 w 510"/>
              <a:gd name="T61" fmla="*/ 1406 h 2236"/>
              <a:gd name="T62" fmla="*/ 27 w 510"/>
              <a:gd name="T63" fmla="*/ 1461 h 2236"/>
              <a:gd name="T64" fmla="*/ 36 w 510"/>
              <a:gd name="T65" fmla="*/ 1516 h 2236"/>
              <a:gd name="T66" fmla="*/ 46 w 510"/>
              <a:gd name="T67" fmla="*/ 1569 h 2236"/>
              <a:gd name="T68" fmla="*/ 57 w 510"/>
              <a:gd name="T69" fmla="*/ 1622 h 2236"/>
              <a:gd name="T70" fmla="*/ 69 w 510"/>
              <a:gd name="T71" fmla="*/ 1673 h 2236"/>
              <a:gd name="T72" fmla="*/ 83 w 510"/>
              <a:gd name="T73" fmla="*/ 1722 h 2236"/>
              <a:gd name="T74" fmla="*/ 97 w 510"/>
              <a:gd name="T75" fmla="*/ 1770 h 2236"/>
              <a:gd name="T76" fmla="*/ 112 w 510"/>
              <a:gd name="T77" fmla="*/ 1815 h 2236"/>
              <a:gd name="T78" fmla="*/ 129 w 510"/>
              <a:gd name="T79" fmla="*/ 1860 h 2236"/>
              <a:gd name="T80" fmla="*/ 146 w 510"/>
              <a:gd name="T81" fmla="*/ 1902 h 2236"/>
              <a:gd name="T82" fmla="*/ 164 w 510"/>
              <a:gd name="T83" fmla="*/ 1942 h 2236"/>
              <a:gd name="T84" fmla="*/ 183 w 510"/>
              <a:gd name="T85" fmla="*/ 1979 h 2236"/>
              <a:gd name="T86" fmla="*/ 203 w 510"/>
              <a:gd name="T87" fmla="*/ 2015 h 2236"/>
              <a:gd name="T88" fmla="*/ 224 w 510"/>
              <a:gd name="T89" fmla="*/ 2048 h 2236"/>
              <a:gd name="T90" fmla="*/ 245 w 510"/>
              <a:gd name="T91" fmla="*/ 2079 h 2236"/>
              <a:gd name="T92" fmla="*/ 267 w 510"/>
              <a:gd name="T93" fmla="*/ 2107 h 2236"/>
              <a:gd name="T94" fmla="*/ 290 w 510"/>
              <a:gd name="T95" fmla="*/ 2132 h 2236"/>
              <a:gd name="T96" fmla="*/ 313 w 510"/>
              <a:gd name="T97" fmla="*/ 2155 h 2236"/>
              <a:gd name="T98" fmla="*/ 336 w 510"/>
              <a:gd name="T99" fmla="*/ 2175 h 2236"/>
              <a:gd name="T100" fmla="*/ 360 w 510"/>
              <a:gd name="T101" fmla="*/ 2192 h 2236"/>
              <a:gd name="T102" fmla="*/ 384 w 510"/>
              <a:gd name="T103" fmla="*/ 2206 h 2236"/>
              <a:gd name="T104" fmla="*/ 409 w 510"/>
              <a:gd name="T105" fmla="*/ 2218 h 2236"/>
              <a:gd name="T106" fmla="*/ 434 w 510"/>
              <a:gd name="T107" fmla="*/ 2226 h 2236"/>
              <a:gd name="T108" fmla="*/ 459 w 510"/>
              <a:gd name="T109" fmla="*/ 2232 h 2236"/>
              <a:gd name="T110" fmla="*/ 484 w 510"/>
              <a:gd name="T111" fmla="*/ 2235 h 2236"/>
              <a:gd name="T112" fmla="*/ 509 w 510"/>
              <a:gd name="T113" fmla="*/ 2234 h 22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10"/>
              <a:gd name="T172" fmla="*/ 0 h 2236"/>
              <a:gd name="T173" fmla="*/ 510 w 510"/>
              <a:gd name="T174" fmla="*/ 2236 h 22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10" h="2236">
                <a:moveTo>
                  <a:pt x="333" y="0"/>
                </a:moveTo>
                <a:lnTo>
                  <a:pt x="310" y="20"/>
                </a:lnTo>
                <a:lnTo>
                  <a:pt x="287" y="43"/>
                </a:lnTo>
                <a:lnTo>
                  <a:pt x="264" y="69"/>
                </a:lnTo>
                <a:lnTo>
                  <a:pt x="242" y="97"/>
                </a:lnTo>
                <a:lnTo>
                  <a:pt x="221" y="128"/>
                </a:lnTo>
                <a:lnTo>
                  <a:pt x="201" y="161"/>
                </a:lnTo>
                <a:lnTo>
                  <a:pt x="181" y="197"/>
                </a:lnTo>
                <a:lnTo>
                  <a:pt x="162" y="235"/>
                </a:lnTo>
                <a:lnTo>
                  <a:pt x="144" y="276"/>
                </a:lnTo>
                <a:lnTo>
                  <a:pt x="127" y="318"/>
                </a:lnTo>
                <a:lnTo>
                  <a:pt x="110" y="362"/>
                </a:lnTo>
                <a:lnTo>
                  <a:pt x="95" y="408"/>
                </a:lnTo>
                <a:lnTo>
                  <a:pt x="81" y="456"/>
                </a:lnTo>
                <a:lnTo>
                  <a:pt x="68" y="506"/>
                </a:lnTo>
                <a:lnTo>
                  <a:pt x="56" y="557"/>
                </a:lnTo>
                <a:lnTo>
                  <a:pt x="45" y="609"/>
                </a:lnTo>
                <a:lnTo>
                  <a:pt x="35" y="663"/>
                </a:lnTo>
                <a:lnTo>
                  <a:pt x="26" y="718"/>
                </a:lnTo>
                <a:lnTo>
                  <a:pt x="19" y="773"/>
                </a:lnTo>
                <a:lnTo>
                  <a:pt x="12" y="830"/>
                </a:lnTo>
                <a:lnTo>
                  <a:pt x="7" y="887"/>
                </a:lnTo>
                <a:lnTo>
                  <a:pt x="4" y="944"/>
                </a:lnTo>
                <a:lnTo>
                  <a:pt x="1" y="1002"/>
                </a:lnTo>
                <a:lnTo>
                  <a:pt x="0" y="1061"/>
                </a:lnTo>
                <a:lnTo>
                  <a:pt x="0" y="1119"/>
                </a:lnTo>
                <a:lnTo>
                  <a:pt x="2" y="1177"/>
                </a:lnTo>
                <a:lnTo>
                  <a:pt x="4" y="1235"/>
                </a:lnTo>
                <a:lnTo>
                  <a:pt x="8" y="1292"/>
                </a:lnTo>
                <a:lnTo>
                  <a:pt x="13" y="1350"/>
                </a:lnTo>
                <a:lnTo>
                  <a:pt x="20" y="1406"/>
                </a:lnTo>
                <a:lnTo>
                  <a:pt x="27" y="1461"/>
                </a:lnTo>
                <a:lnTo>
                  <a:pt x="36" y="1516"/>
                </a:lnTo>
                <a:lnTo>
                  <a:pt x="46" y="1569"/>
                </a:lnTo>
                <a:lnTo>
                  <a:pt x="57" y="1622"/>
                </a:lnTo>
                <a:lnTo>
                  <a:pt x="69" y="1673"/>
                </a:lnTo>
                <a:lnTo>
                  <a:pt x="83" y="1722"/>
                </a:lnTo>
                <a:lnTo>
                  <a:pt x="97" y="1770"/>
                </a:lnTo>
                <a:lnTo>
                  <a:pt x="112" y="1815"/>
                </a:lnTo>
                <a:lnTo>
                  <a:pt x="129" y="1860"/>
                </a:lnTo>
                <a:lnTo>
                  <a:pt x="146" y="1902"/>
                </a:lnTo>
                <a:lnTo>
                  <a:pt x="164" y="1942"/>
                </a:lnTo>
                <a:lnTo>
                  <a:pt x="183" y="1979"/>
                </a:lnTo>
                <a:lnTo>
                  <a:pt x="203" y="2015"/>
                </a:lnTo>
                <a:lnTo>
                  <a:pt x="224" y="2048"/>
                </a:lnTo>
                <a:lnTo>
                  <a:pt x="245" y="2079"/>
                </a:lnTo>
                <a:lnTo>
                  <a:pt x="267" y="2107"/>
                </a:lnTo>
                <a:lnTo>
                  <a:pt x="290" y="2132"/>
                </a:lnTo>
                <a:lnTo>
                  <a:pt x="313" y="2155"/>
                </a:lnTo>
                <a:lnTo>
                  <a:pt x="336" y="2175"/>
                </a:lnTo>
                <a:lnTo>
                  <a:pt x="360" y="2192"/>
                </a:lnTo>
                <a:lnTo>
                  <a:pt x="384" y="2206"/>
                </a:lnTo>
                <a:lnTo>
                  <a:pt x="409" y="2218"/>
                </a:lnTo>
                <a:lnTo>
                  <a:pt x="434" y="2226"/>
                </a:lnTo>
                <a:lnTo>
                  <a:pt x="459" y="2232"/>
                </a:lnTo>
                <a:lnTo>
                  <a:pt x="484" y="2235"/>
                </a:lnTo>
                <a:lnTo>
                  <a:pt x="509" y="2234"/>
                </a:lnTo>
              </a:path>
            </a:pathLst>
          </a:cu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>
            <a:off x="4302125" y="3552825"/>
            <a:ext cx="149225" cy="1038225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1212850" y="4905375"/>
            <a:ext cx="382588" cy="382588"/>
          </a:xfrm>
          <a:prstGeom prst="roundRect">
            <a:avLst>
              <a:gd name="adj" fmla="val 375"/>
            </a:avLst>
          </a:prstGeom>
          <a:solidFill>
            <a:srgbClr val="00B8FF"/>
          </a:solidFill>
          <a:ln w="18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604963" y="5002213"/>
            <a:ext cx="104775" cy="173037"/>
          </a:xfrm>
          <a:prstGeom prst="roundRect">
            <a:avLst>
              <a:gd name="adj" fmla="val 1389"/>
            </a:avLst>
          </a:prstGeom>
          <a:solidFill>
            <a:srgbClr val="00B8FF"/>
          </a:solidFill>
          <a:ln w="18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177925" y="4565650"/>
            <a:ext cx="955675" cy="327025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Lens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016125" y="3298825"/>
            <a:ext cx="1036638" cy="655638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Sheet of</a:t>
            </a:r>
          </a:p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light</a:t>
            </a:r>
          </a:p>
        </p:txBody>
      </p:sp>
      <p:sp>
        <p:nvSpPr>
          <p:cNvPr id="23564" name="Freeform 12"/>
          <p:cNvSpPr>
            <a:spLocks noChangeArrowheads="1"/>
          </p:cNvSpPr>
          <p:nvPr/>
        </p:nvSpPr>
        <p:spPr bwMode="auto">
          <a:xfrm>
            <a:off x="4294188" y="2800350"/>
            <a:ext cx="2101850" cy="3054350"/>
          </a:xfrm>
          <a:custGeom>
            <a:avLst/>
            <a:gdLst>
              <a:gd name="T0" fmla="*/ 0 w 6442"/>
              <a:gd name="T1" fmla="*/ 5452 h 9355"/>
              <a:gd name="T2" fmla="*/ 6441 w 6442"/>
              <a:gd name="T3" fmla="*/ 9354 h 9355"/>
              <a:gd name="T4" fmla="*/ 321 w 6442"/>
              <a:gd name="T5" fmla="*/ 0 h 9355"/>
              <a:gd name="T6" fmla="*/ 0 60000 65536"/>
              <a:gd name="T7" fmla="*/ 0 60000 65536"/>
              <a:gd name="T8" fmla="*/ 0 60000 65536"/>
              <a:gd name="T9" fmla="*/ 0 w 6442"/>
              <a:gd name="T10" fmla="*/ 0 h 9355"/>
              <a:gd name="T11" fmla="*/ 6442 w 6442"/>
              <a:gd name="T12" fmla="*/ 9355 h 93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2" h="9355">
                <a:moveTo>
                  <a:pt x="0" y="5452"/>
                </a:moveTo>
                <a:lnTo>
                  <a:pt x="6441" y="9354"/>
                </a:lnTo>
                <a:lnTo>
                  <a:pt x="321" y="0"/>
                </a:lnTo>
              </a:path>
            </a:pathLst>
          </a:custGeom>
          <a:noFill/>
          <a:ln w="1836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4956175" y="4845050"/>
            <a:ext cx="1447800" cy="687388"/>
          </a:xfrm>
          <a:prstGeom prst="roundRect">
            <a:avLst>
              <a:gd name="adj" fmla="val 208"/>
            </a:avLst>
          </a:prstGeom>
          <a:noFill/>
          <a:ln w="18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Freeform 14"/>
          <p:cNvSpPr>
            <a:spLocks noChangeArrowheads="1"/>
          </p:cNvSpPr>
          <p:nvPr/>
        </p:nvSpPr>
        <p:spPr bwMode="auto">
          <a:xfrm>
            <a:off x="5681663" y="4833938"/>
            <a:ext cx="63500" cy="287337"/>
          </a:xfrm>
          <a:custGeom>
            <a:avLst/>
            <a:gdLst>
              <a:gd name="T0" fmla="*/ 130 w 200"/>
              <a:gd name="T1" fmla="*/ 0 h 883"/>
              <a:gd name="T2" fmla="*/ 121 w 200"/>
              <a:gd name="T3" fmla="*/ 8 h 883"/>
              <a:gd name="T4" fmla="*/ 112 w 200"/>
              <a:gd name="T5" fmla="*/ 18 h 883"/>
              <a:gd name="T6" fmla="*/ 103 w 200"/>
              <a:gd name="T7" fmla="*/ 28 h 883"/>
              <a:gd name="T8" fmla="*/ 94 w 200"/>
              <a:gd name="T9" fmla="*/ 39 h 883"/>
              <a:gd name="T10" fmla="*/ 86 w 200"/>
              <a:gd name="T11" fmla="*/ 51 h 883"/>
              <a:gd name="T12" fmla="*/ 78 w 200"/>
              <a:gd name="T13" fmla="*/ 65 h 883"/>
              <a:gd name="T14" fmla="*/ 70 w 200"/>
              <a:gd name="T15" fmla="*/ 79 h 883"/>
              <a:gd name="T16" fmla="*/ 63 w 200"/>
              <a:gd name="T17" fmla="*/ 94 h 883"/>
              <a:gd name="T18" fmla="*/ 56 w 200"/>
              <a:gd name="T19" fmla="*/ 110 h 883"/>
              <a:gd name="T20" fmla="*/ 49 w 200"/>
              <a:gd name="T21" fmla="*/ 127 h 883"/>
              <a:gd name="T22" fmla="*/ 43 w 200"/>
              <a:gd name="T23" fmla="*/ 144 h 883"/>
              <a:gd name="T24" fmla="*/ 37 w 200"/>
              <a:gd name="T25" fmla="*/ 162 h 883"/>
              <a:gd name="T26" fmla="*/ 31 w 200"/>
              <a:gd name="T27" fmla="*/ 181 h 883"/>
              <a:gd name="T28" fmla="*/ 26 w 200"/>
              <a:gd name="T29" fmla="*/ 201 h 883"/>
              <a:gd name="T30" fmla="*/ 22 w 200"/>
              <a:gd name="T31" fmla="*/ 221 h 883"/>
              <a:gd name="T32" fmla="*/ 17 w 200"/>
              <a:gd name="T33" fmla="*/ 241 h 883"/>
              <a:gd name="T34" fmla="*/ 13 w 200"/>
              <a:gd name="T35" fmla="*/ 262 h 883"/>
              <a:gd name="T36" fmla="*/ 10 w 200"/>
              <a:gd name="T37" fmla="*/ 284 h 883"/>
              <a:gd name="T38" fmla="*/ 7 w 200"/>
              <a:gd name="T39" fmla="*/ 306 h 883"/>
              <a:gd name="T40" fmla="*/ 5 w 200"/>
              <a:gd name="T41" fmla="*/ 328 h 883"/>
              <a:gd name="T42" fmla="*/ 3 w 200"/>
              <a:gd name="T43" fmla="*/ 350 h 883"/>
              <a:gd name="T44" fmla="*/ 1 w 200"/>
              <a:gd name="T45" fmla="*/ 373 h 883"/>
              <a:gd name="T46" fmla="*/ 0 w 200"/>
              <a:gd name="T47" fmla="*/ 396 h 883"/>
              <a:gd name="T48" fmla="*/ 0 w 200"/>
              <a:gd name="T49" fmla="*/ 418 h 883"/>
              <a:gd name="T50" fmla="*/ 0 w 200"/>
              <a:gd name="T51" fmla="*/ 441 h 883"/>
              <a:gd name="T52" fmla="*/ 1 w 200"/>
              <a:gd name="T53" fmla="*/ 464 h 883"/>
              <a:gd name="T54" fmla="*/ 2 w 200"/>
              <a:gd name="T55" fmla="*/ 487 h 883"/>
              <a:gd name="T56" fmla="*/ 3 w 200"/>
              <a:gd name="T57" fmla="*/ 509 h 883"/>
              <a:gd name="T58" fmla="*/ 5 w 200"/>
              <a:gd name="T59" fmla="*/ 532 h 883"/>
              <a:gd name="T60" fmla="*/ 8 w 200"/>
              <a:gd name="T61" fmla="*/ 554 h 883"/>
              <a:gd name="T62" fmla="*/ 11 w 200"/>
              <a:gd name="T63" fmla="*/ 576 h 883"/>
              <a:gd name="T64" fmla="*/ 14 w 200"/>
              <a:gd name="T65" fmla="*/ 597 h 883"/>
              <a:gd name="T66" fmla="*/ 18 w 200"/>
              <a:gd name="T67" fmla="*/ 618 h 883"/>
              <a:gd name="T68" fmla="*/ 22 w 200"/>
              <a:gd name="T69" fmla="*/ 639 h 883"/>
              <a:gd name="T70" fmla="*/ 27 w 200"/>
              <a:gd name="T71" fmla="*/ 659 h 883"/>
              <a:gd name="T72" fmla="*/ 32 w 200"/>
              <a:gd name="T73" fmla="*/ 678 h 883"/>
              <a:gd name="T74" fmla="*/ 38 w 200"/>
              <a:gd name="T75" fmla="*/ 697 h 883"/>
              <a:gd name="T76" fmla="*/ 44 w 200"/>
              <a:gd name="T77" fmla="*/ 715 h 883"/>
              <a:gd name="T78" fmla="*/ 50 w 200"/>
              <a:gd name="T79" fmla="*/ 732 h 883"/>
              <a:gd name="T80" fmla="*/ 57 w 200"/>
              <a:gd name="T81" fmla="*/ 749 h 883"/>
              <a:gd name="T82" fmla="*/ 64 w 200"/>
              <a:gd name="T83" fmla="*/ 765 h 883"/>
              <a:gd name="T84" fmla="*/ 72 w 200"/>
              <a:gd name="T85" fmla="*/ 780 h 883"/>
              <a:gd name="T86" fmla="*/ 79 w 200"/>
              <a:gd name="T87" fmla="*/ 794 h 883"/>
              <a:gd name="T88" fmla="*/ 87 w 200"/>
              <a:gd name="T89" fmla="*/ 807 h 883"/>
              <a:gd name="T90" fmla="*/ 96 w 200"/>
              <a:gd name="T91" fmla="*/ 819 h 883"/>
              <a:gd name="T92" fmla="*/ 104 w 200"/>
              <a:gd name="T93" fmla="*/ 830 h 883"/>
              <a:gd name="T94" fmla="*/ 113 w 200"/>
              <a:gd name="T95" fmla="*/ 840 h 883"/>
              <a:gd name="T96" fmla="*/ 122 w 200"/>
              <a:gd name="T97" fmla="*/ 849 h 883"/>
              <a:gd name="T98" fmla="*/ 131 w 200"/>
              <a:gd name="T99" fmla="*/ 857 h 883"/>
              <a:gd name="T100" fmla="*/ 141 w 200"/>
              <a:gd name="T101" fmla="*/ 864 h 883"/>
              <a:gd name="T102" fmla="*/ 150 w 200"/>
              <a:gd name="T103" fmla="*/ 870 h 883"/>
              <a:gd name="T104" fmla="*/ 160 w 200"/>
              <a:gd name="T105" fmla="*/ 875 h 883"/>
              <a:gd name="T106" fmla="*/ 170 w 200"/>
              <a:gd name="T107" fmla="*/ 878 h 883"/>
              <a:gd name="T108" fmla="*/ 179 w 200"/>
              <a:gd name="T109" fmla="*/ 881 h 883"/>
              <a:gd name="T110" fmla="*/ 189 w 200"/>
              <a:gd name="T111" fmla="*/ 882 h 883"/>
              <a:gd name="T112" fmla="*/ 199 w 200"/>
              <a:gd name="T113" fmla="*/ 882 h 88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0"/>
              <a:gd name="T172" fmla="*/ 0 h 883"/>
              <a:gd name="T173" fmla="*/ 200 w 200"/>
              <a:gd name="T174" fmla="*/ 883 h 88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0" h="883">
                <a:moveTo>
                  <a:pt x="130" y="0"/>
                </a:moveTo>
                <a:lnTo>
                  <a:pt x="121" y="8"/>
                </a:lnTo>
                <a:lnTo>
                  <a:pt x="112" y="18"/>
                </a:lnTo>
                <a:lnTo>
                  <a:pt x="103" y="28"/>
                </a:lnTo>
                <a:lnTo>
                  <a:pt x="94" y="39"/>
                </a:lnTo>
                <a:lnTo>
                  <a:pt x="86" y="51"/>
                </a:lnTo>
                <a:lnTo>
                  <a:pt x="78" y="65"/>
                </a:lnTo>
                <a:lnTo>
                  <a:pt x="70" y="79"/>
                </a:lnTo>
                <a:lnTo>
                  <a:pt x="63" y="94"/>
                </a:lnTo>
                <a:lnTo>
                  <a:pt x="56" y="110"/>
                </a:lnTo>
                <a:lnTo>
                  <a:pt x="49" y="127"/>
                </a:lnTo>
                <a:lnTo>
                  <a:pt x="43" y="144"/>
                </a:lnTo>
                <a:lnTo>
                  <a:pt x="37" y="162"/>
                </a:lnTo>
                <a:lnTo>
                  <a:pt x="31" y="181"/>
                </a:lnTo>
                <a:lnTo>
                  <a:pt x="26" y="201"/>
                </a:lnTo>
                <a:lnTo>
                  <a:pt x="22" y="221"/>
                </a:lnTo>
                <a:lnTo>
                  <a:pt x="17" y="241"/>
                </a:lnTo>
                <a:lnTo>
                  <a:pt x="13" y="262"/>
                </a:lnTo>
                <a:lnTo>
                  <a:pt x="10" y="284"/>
                </a:lnTo>
                <a:lnTo>
                  <a:pt x="7" y="306"/>
                </a:lnTo>
                <a:lnTo>
                  <a:pt x="5" y="328"/>
                </a:lnTo>
                <a:lnTo>
                  <a:pt x="3" y="350"/>
                </a:lnTo>
                <a:lnTo>
                  <a:pt x="1" y="373"/>
                </a:lnTo>
                <a:lnTo>
                  <a:pt x="0" y="396"/>
                </a:lnTo>
                <a:lnTo>
                  <a:pt x="0" y="418"/>
                </a:lnTo>
                <a:lnTo>
                  <a:pt x="0" y="441"/>
                </a:lnTo>
                <a:lnTo>
                  <a:pt x="1" y="464"/>
                </a:lnTo>
                <a:lnTo>
                  <a:pt x="2" y="487"/>
                </a:lnTo>
                <a:lnTo>
                  <a:pt x="3" y="509"/>
                </a:lnTo>
                <a:lnTo>
                  <a:pt x="5" y="532"/>
                </a:lnTo>
                <a:lnTo>
                  <a:pt x="8" y="554"/>
                </a:lnTo>
                <a:lnTo>
                  <a:pt x="11" y="576"/>
                </a:lnTo>
                <a:lnTo>
                  <a:pt x="14" y="597"/>
                </a:lnTo>
                <a:lnTo>
                  <a:pt x="18" y="618"/>
                </a:lnTo>
                <a:lnTo>
                  <a:pt x="22" y="639"/>
                </a:lnTo>
                <a:lnTo>
                  <a:pt x="27" y="659"/>
                </a:lnTo>
                <a:lnTo>
                  <a:pt x="32" y="678"/>
                </a:lnTo>
                <a:lnTo>
                  <a:pt x="38" y="697"/>
                </a:lnTo>
                <a:lnTo>
                  <a:pt x="44" y="715"/>
                </a:lnTo>
                <a:lnTo>
                  <a:pt x="50" y="732"/>
                </a:lnTo>
                <a:lnTo>
                  <a:pt x="57" y="749"/>
                </a:lnTo>
                <a:lnTo>
                  <a:pt x="64" y="765"/>
                </a:lnTo>
                <a:lnTo>
                  <a:pt x="72" y="780"/>
                </a:lnTo>
                <a:lnTo>
                  <a:pt x="79" y="794"/>
                </a:lnTo>
                <a:lnTo>
                  <a:pt x="87" y="807"/>
                </a:lnTo>
                <a:lnTo>
                  <a:pt x="96" y="819"/>
                </a:lnTo>
                <a:lnTo>
                  <a:pt x="104" y="830"/>
                </a:lnTo>
                <a:lnTo>
                  <a:pt x="113" y="840"/>
                </a:lnTo>
                <a:lnTo>
                  <a:pt x="122" y="849"/>
                </a:lnTo>
                <a:lnTo>
                  <a:pt x="131" y="857"/>
                </a:lnTo>
                <a:lnTo>
                  <a:pt x="141" y="864"/>
                </a:lnTo>
                <a:lnTo>
                  <a:pt x="150" y="870"/>
                </a:lnTo>
                <a:lnTo>
                  <a:pt x="160" y="875"/>
                </a:lnTo>
                <a:lnTo>
                  <a:pt x="170" y="878"/>
                </a:lnTo>
                <a:lnTo>
                  <a:pt x="179" y="881"/>
                </a:lnTo>
                <a:lnTo>
                  <a:pt x="189" y="882"/>
                </a:lnTo>
                <a:lnTo>
                  <a:pt x="199" y="882"/>
                </a:lnTo>
              </a:path>
            </a:pathLst>
          </a:cu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H="1">
            <a:off x="5689600" y="5118100"/>
            <a:ext cx="44450" cy="304800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934075" y="4389438"/>
            <a:ext cx="1304925" cy="327025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CCD array</a:t>
            </a: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556250" y="2444750"/>
            <a:ext cx="2446338" cy="884238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  <a:tab pos="1312863" algn="l"/>
                <a:tab pos="1970088" algn="l"/>
              </a:tabLst>
            </a:pPr>
            <a:r>
              <a:rPr lang="en-GB" sz="2000" dirty="0">
                <a:solidFill>
                  <a:srgbClr val="FFFFFF"/>
                </a:solidFill>
                <a:latin typeface="helvetica" pitchFamily="34" charset="0"/>
              </a:rPr>
              <a:t>Sources of error:</a:t>
            </a:r>
          </a:p>
          <a:p>
            <a:pPr defTabSz="828675" eaLnBrk="0" hangingPunct="0">
              <a:lnSpc>
                <a:spcPct val="85000"/>
              </a:lnSpc>
              <a:tabLst>
                <a:tab pos="657225" algn="l"/>
                <a:tab pos="1312863" algn="l"/>
                <a:tab pos="1970088" algn="l"/>
              </a:tabLst>
            </a:pPr>
            <a:r>
              <a:rPr lang="en-GB" sz="2000" dirty="0">
                <a:solidFill>
                  <a:srgbClr val="FFFFFF"/>
                </a:solidFill>
                <a:latin typeface="helvetica" pitchFamily="34" charset="0"/>
              </a:rPr>
              <a:t> 1) grazing angle,</a:t>
            </a:r>
          </a:p>
          <a:p>
            <a:pPr defTabSz="828675" eaLnBrk="0" hangingPunct="0">
              <a:lnSpc>
                <a:spcPct val="85000"/>
              </a:lnSpc>
              <a:tabLst>
                <a:tab pos="657225" algn="l"/>
                <a:tab pos="1312863" algn="l"/>
                <a:tab pos="1970088" algn="l"/>
              </a:tabLst>
            </a:pPr>
            <a:r>
              <a:rPr lang="en-GB" sz="2000" dirty="0">
                <a:solidFill>
                  <a:srgbClr val="FFFFFF"/>
                </a:solidFill>
                <a:latin typeface="helvetica" pitchFamily="34" charset="0"/>
              </a:rPr>
              <a:t> 2) object boundaries.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143000" y="520700"/>
            <a:ext cx="6875463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11150" indent="-311150" defTabSz="828675" eaLnBrk="0" hangingPunct="0">
              <a:lnSpc>
                <a:spcPct val="85000"/>
              </a:lnSpc>
            </a:pPr>
            <a:r>
              <a:rPr lang="en-GB" sz="4000" b="1">
                <a:solidFill>
                  <a:srgbClr val="E6E6FF"/>
                </a:solidFill>
                <a:latin typeface="Arial;Helvetica" charset="0"/>
              </a:rPr>
              <a:t>Optical Triangulation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1513" y="3095625"/>
            <a:ext cx="23383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988" y="2392363"/>
            <a:ext cx="2074862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Freeform 5"/>
          <p:cNvSpPr>
            <a:spLocks noChangeArrowheads="1"/>
          </p:cNvSpPr>
          <p:nvPr/>
        </p:nvSpPr>
        <p:spPr bwMode="auto">
          <a:xfrm>
            <a:off x="1719263" y="2833688"/>
            <a:ext cx="2843212" cy="2227262"/>
          </a:xfrm>
          <a:custGeom>
            <a:avLst/>
            <a:gdLst>
              <a:gd name="T0" fmla="*/ 8125 w 8126"/>
              <a:gd name="T1" fmla="*/ 0 h 7030"/>
              <a:gd name="T2" fmla="*/ 0 w 8126"/>
              <a:gd name="T3" fmla="*/ 7029 h 7030"/>
              <a:gd name="T4" fmla="*/ 7857 w 8126"/>
              <a:gd name="T5" fmla="*/ 5586 h 7030"/>
              <a:gd name="T6" fmla="*/ 7884 w 8126"/>
              <a:gd name="T7" fmla="*/ 5586 h 7030"/>
              <a:gd name="T8" fmla="*/ 0 60000 65536"/>
              <a:gd name="T9" fmla="*/ 0 60000 65536"/>
              <a:gd name="T10" fmla="*/ 0 60000 65536"/>
              <a:gd name="T11" fmla="*/ 0 60000 65536"/>
              <a:gd name="T12" fmla="*/ 0 w 8126"/>
              <a:gd name="T13" fmla="*/ 0 h 7030"/>
              <a:gd name="T14" fmla="*/ 8126 w 8126"/>
              <a:gd name="T15" fmla="*/ 7030 h 70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26" h="7030">
                <a:moveTo>
                  <a:pt x="8125" y="0"/>
                </a:moveTo>
                <a:lnTo>
                  <a:pt x="0" y="7029"/>
                </a:lnTo>
                <a:lnTo>
                  <a:pt x="7857" y="5586"/>
                </a:lnTo>
                <a:lnTo>
                  <a:pt x="7884" y="5586"/>
                </a:lnTo>
              </a:path>
            </a:pathLst>
          </a:custGeom>
          <a:noFill/>
          <a:ln w="1836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Freeform 6"/>
          <p:cNvSpPr>
            <a:spLocks noChangeArrowheads="1"/>
          </p:cNvSpPr>
          <p:nvPr/>
        </p:nvSpPr>
        <p:spPr bwMode="auto">
          <a:xfrm>
            <a:off x="4492625" y="2833688"/>
            <a:ext cx="165100" cy="728662"/>
          </a:xfrm>
          <a:custGeom>
            <a:avLst/>
            <a:gdLst>
              <a:gd name="T0" fmla="*/ 333 w 510"/>
              <a:gd name="T1" fmla="*/ 0 h 2236"/>
              <a:gd name="T2" fmla="*/ 310 w 510"/>
              <a:gd name="T3" fmla="*/ 20 h 2236"/>
              <a:gd name="T4" fmla="*/ 287 w 510"/>
              <a:gd name="T5" fmla="*/ 43 h 2236"/>
              <a:gd name="T6" fmla="*/ 264 w 510"/>
              <a:gd name="T7" fmla="*/ 69 h 2236"/>
              <a:gd name="T8" fmla="*/ 242 w 510"/>
              <a:gd name="T9" fmla="*/ 97 h 2236"/>
              <a:gd name="T10" fmla="*/ 221 w 510"/>
              <a:gd name="T11" fmla="*/ 128 h 2236"/>
              <a:gd name="T12" fmla="*/ 201 w 510"/>
              <a:gd name="T13" fmla="*/ 161 h 2236"/>
              <a:gd name="T14" fmla="*/ 181 w 510"/>
              <a:gd name="T15" fmla="*/ 197 h 2236"/>
              <a:gd name="T16" fmla="*/ 162 w 510"/>
              <a:gd name="T17" fmla="*/ 235 h 2236"/>
              <a:gd name="T18" fmla="*/ 144 w 510"/>
              <a:gd name="T19" fmla="*/ 276 h 2236"/>
              <a:gd name="T20" fmla="*/ 127 w 510"/>
              <a:gd name="T21" fmla="*/ 318 h 2236"/>
              <a:gd name="T22" fmla="*/ 110 w 510"/>
              <a:gd name="T23" fmla="*/ 362 h 2236"/>
              <a:gd name="T24" fmla="*/ 95 w 510"/>
              <a:gd name="T25" fmla="*/ 408 h 2236"/>
              <a:gd name="T26" fmla="*/ 81 w 510"/>
              <a:gd name="T27" fmla="*/ 456 h 2236"/>
              <a:gd name="T28" fmla="*/ 68 w 510"/>
              <a:gd name="T29" fmla="*/ 506 h 2236"/>
              <a:gd name="T30" fmla="*/ 56 w 510"/>
              <a:gd name="T31" fmla="*/ 557 h 2236"/>
              <a:gd name="T32" fmla="*/ 45 w 510"/>
              <a:gd name="T33" fmla="*/ 609 h 2236"/>
              <a:gd name="T34" fmla="*/ 35 w 510"/>
              <a:gd name="T35" fmla="*/ 663 h 2236"/>
              <a:gd name="T36" fmla="*/ 26 w 510"/>
              <a:gd name="T37" fmla="*/ 718 h 2236"/>
              <a:gd name="T38" fmla="*/ 19 w 510"/>
              <a:gd name="T39" fmla="*/ 773 h 2236"/>
              <a:gd name="T40" fmla="*/ 12 w 510"/>
              <a:gd name="T41" fmla="*/ 830 h 2236"/>
              <a:gd name="T42" fmla="*/ 7 w 510"/>
              <a:gd name="T43" fmla="*/ 887 h 2236"/>
              <a:gd name="T44" fmla="*/ 4 w 510"/>
              <a:gd name="T45" fmla="*/ 944 h 2236"/>
              <a:gd name="T46" fmla="*/ 1 w 510"/>
              <a:gd name="T47" fmla="*/ 1002 h 2236"/>
              <a:gd name="T48" fmla="*/ 0 w 510"/>
              <a:gd name="T49" fmla="*/ 1061 h 2236"/>
              <a:gd name="T50" fmla="*/ 0 w 510"/>
              <a:gd name="T51" fmla="*/ 1119 h 2236"/>
              <a:gd name="T52" fmla="*/ 2 w 510"/>
              <a:gd name="T53" fmla="*/ 1177 h 2236"/>
              <a:gd name="T54" fmla="*/ 4 w 510"/>
              <a:gd name="T55" fmla="*/ 1235 h 2236"/>
              <a:gd name="T56" fmla="*/ 8 w 510"/>
              <a:gd name="T57" fmla="*/ 1292 h 2236"/>
              <a:gd name="T58" fmla="*/ 13 w 510"/>
              <a:gd name="T59" fmla="*/ 1350 h 2236"/>
              <a:gd name="T60" fmla="*/ 20 w 510"/>
              <a:gd name="T61" fmla="*/ 1406 h 2236"/>
              <a:gd name="T62" fmla="*/ 27 w 510"/>
              <a:gd name="T63" fmla="*/ 1461 h 2236"/>
              <a:gd name="T64" fmla="*/ 36 w 510"/>
              <a:gd name="T65" fmla="*/ 1516 h 2236"/>
              <a:gd name="T66" fmla="*/ 46 w 510"/>
              <a:gd name="T67" fmla="*/ 1569 h 2236"/>
              <a:gd name="T68" fmla="*/ 57 w 510"/>
              <a:gd name="T69" fmla="*/ 1622 h 2236"/>
              <a:gd name="T70" fmla="*/ 69 w 510"/>
              <a:gd name="T71" fmla="*/ 1673 h 2236"/>
              <a:gd name="T72" fmla="*/ 83 w 510"/>
              <a:gd name="T73" fmla="*/ 1722 h 2236"/>
              <a:gd name="T74" fmla="*/ 97 w 510"/>
              <a:gd name="T75" fmla="*/ 1770 h 2236"/>
              <a:gd name="T76" fmla="*/ 112 w 510"/>
              <a:gd name="T77" fmla="*/ 1815 h 2236"/>
              <a:gd name="T78" fmla="*/ 129 w 510"/>
              <a:gd name="T79" fmla="*/ 1860 h 2236"/>
              <a:gd name="T80" fmla="*/ 146 w 510"/>
              <a:gd name="T81" fmla="*/ 1902 h 2236"/>
              <a:gd name="T82" fmla="*/ 164 w 510"/>
              <a:gd name="T83" fmla="*/ 1942 h 2236"/>
              <a:gd name="T84" fmla="*/ 183 w 510"/>
              <a:gd name="T85" fmla="*/ 1979 h 2236"/>
              <a:gd name="T86" fmla="*/ 203 w 510"/>
              <a:gd name="T87" fmla="*/ 2015 h 2236"/>
              <a:gd name="T88" fmla="*/ 224 w 510"/>
              <a:gd name="T89" fmla="*/ 2048 h 2236"/>
              <a:gd name="T90" fmla="*/ 245 w 510"/>
              <a:gd name="T91" fmla="*/ 2079 h 2236"/>
              <a:gd name="T92" fmla="*/ 267 w 510"/>
              <a:gd name="T93" fmla="*/ 2107 h 2236"/>
              <a:gd name="T94" fmla="*/ 290 w 510"/>
              <a:gd name="T95" fmla="*/ 2132 h 2236"/>
              <a:gd name="T96" fmla="*/ 313 w 510"/>
              <a:gd name="T97" fmla="*/ 2155 h 2236"/>
              <a:gd name="T98" fmla="*/ 336 w 510"/>
              <a:gd name="T99" fmla="*/ 2175 h 2236"/>
              <a:gd name="T100" fmla="*/ 360 w 510"/>
              <a:gd name="T101" fmla="*/ 2192 h 2236"/>
              <a:gd name="T102" fmla="*/ 384 w 510"/>
              <a:gd name="T103" fmla="*/ 2206 h 2236"/>
              <a:gd name="T104" fmla="*/ 409 w 510"/>
              <a:gd name="T105" fmla="*/ 2218 h 2236"/>
              <a:gd name="T106" fmla="*/ 434 w 510"/>
              <a:gd name="T107" fmla="*/ 2226 h 2236"/>
              <a:gd name="T108" fmla="*/ 459 w 510"/>
              <a:gd name="T109" fmla="*/ 2232 h 2236"/>
              <a:gd name="T110" fmla="*/ 484 w 510"/>
              <a:gd name="T111" fmla="*/ 2235 h 2236"/>
              <a:gd name="T112" fmla="*/ 509 w 510"/>
              <a:gd name="T113" fmla="*/ 2234 h 22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10"/>
              <a:gd name="T172" fmla="*/ 0 h 2236"/>
              <a:gd name="T173" fmla="*/ 510 w 510"/>
              <a:gd name="T174" fmla="*/ 2236 h 22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10" h="2236">
                <a:moveTo>
                  <a:pt x="333" y="0"/>
                </a:moveTo>
                <a:lnTo>
                  <a:pt x="310" y="20"/>
                </a:lnTo>
                <a:lnTo>
                  <a:pt x="287" y="43"/>
                </a:lnTo>
                <a:lnTo>
                  <a:pt x="264" y="69"/>
                </a:lnTo>
                <a:lnTo>
                  <a:pt x="242" y="97"/>
                </a:lnTo>
                <a:lnTo>
                  <a:pt x="221" y="128"/>
                </a:lnTo>
                <a:lnTo>
                  <a:pt x="201" y="161"/>
                </a:lnTo>
                <a:lnTo>
                  <a:pt x="181" y="197"/>
                </a:lnTo>
                <a:lnTo>
                  <a:pt x="162" y="235"/>
                </a:lnTo>
                <a:lnTo>
                  <a:pt x="144" y="276"/>
                </a:lnTo>
                <a:lnTo>
                  <a:pt x="127" y="318"/>
                </a:lnTo>
                <a:lnTo>
                  <a:pt x="110" y="362"/>
                </a:lnTo>
                <a:lnTo>
                  <a:pt x="95" y="408"/>
                </a:lnTo>
                <a:lnTo>
                  <a:pt x="81" y="456"/>
                </a:lnTo>
                <a:lnTo>
                  <a:pt x="68" y="506"/>
                </a:lnTo>
                <a:lnTo>
                  <a:pt x="56" y="557"/>
                </a:lnTo>
                <a:lnTo>
                  <a:pt x="45" y="609"/>
                </a:lnTo>
                <a:lnTo>
                  <a:pt x="35" y="663"/>
                </a:lnTo>
                <a:lnTo>
                  <a:pt x="26" y="718"/>
                </a:lnTo>
                <a:lnTo>
                  <a:pt x="19" y="773"/>
                </a:lnTo>
                <a:lnTo>
                  <a:pt x="12" y="830"/>
                </a:lnTo>
                <a:lnTo>
                  <a:pt x="7" y="887"/>
                </a:lnTo>
                <a:lnTo>
                  <a:pt x="4" y="944"/>
                </a:lnTo>
                <a:lnTo>
                  <a:pt x="1" y="1002"/>
                </a:lnTo>
                <a:lnTo>
                  <a:pt x="0" y="1061"/>
                </a:lnTo>
                <a:lnTo>
                  <a:pt x="0" y="1119"/>
                </a:lnTo>
                <a:lnTo>
                  <a:pt x="2" y="1177"/>
                </a:lnTo>
                <a:lnTo>
                  <a:pt x="4" y="1235"/>
                </a:lnTo>
                <a:lnTo>
                  <a:pt x="8" y="1292"/>
                </a:lnTo>
                <a:lnTo>
                  <a:pt x="13" y="1350"/>
                </a:lnTo>
                <a:lnTo>
                  <a:pt x="20" y="1406"/>
                </a:lnTo>
                <a:lnTo>
                  <a:pt x="27" y="1461"/>
                </a:lnTo>
                <a:lnTo>
                  <a:pt x="36" y="1516"/>
                </a:lnTo>
                <a:lnTo>
                  <a:pt x="46" y="1569"/>
                </a:lnTo>
                <a:lnTo>
                  <a:pt x="57" y="1622"/>
                </a:lnTo>
                <a:lnTo>
                  <a:pt x="69" y="1673"/>
                </a:lnTo>
                <a:lnTo>
                  <a:pt x="83" y="1722"/>
                </a:lnTo>
                <a:lnTo>
                  <a:pt x="97" y="1770"/>
                </a:lnTo>
                <a:lnTo>
                  <a:pt x="112" y="1815"/>
                </a:lnTo>
                <a:lnTo>
                  <a:pt x="129" y="1860"/>
                </a:lnTo>
                <a:lnTo>
                  <a:pt x="146" y="1902"/>
                </a:lnTo>
                <a:lnTo>
                  <a:pt x="164" y="1942"/>
                </a:lnTo>
                <a:lnTo>
                  <a:pt x="183" y="1979"/>
                </a:lnTo>
                <a:lnTo>
                  <a:pt x="203" y="2015"/>
                </a:lnTo>
                <a:lnTo>
                  <a:pt x="224" y="2048"/>
                </a:lnTo>
                <a:lnTo>
                  <a:pt x="245" y="2079"/>
                </a:lnTo>
                <a:lnTo>
                  <a:pt x="267" y="2107"/>
                </a:lnTo>
                <a:lnTo>
                  <a:pt x="290" y="2132"/>
                </a:lnTo>
                <a:lnTo>
                  <a:pt x="313" y="2155"/>
                </a:lnTo>
                <a:lnTo>
                  <a:pt x="336" y="2175"/>
                </a:lnTo>
                <a:lnTo>
                  <a:pt x="360" y="2192"/>
                </a:lnTo>
                <a:lnTo>
                  <a:pt x="384" y="2206"/>
                </a:lnTo>
                <a:lnTo>
                  <a:pt x="409" y="2218"/>
                </a:lnTo>
                <a:lnTo>
                  <a:pt x="434" y="2226"/>
                </a:lnTo>
                <a:lnTo>
                  <a:pt x="459" y="2232"/>
                </a:lnTo>
                <a:lnTo>
                  <a:pt x="484" y="2235"/>
                </a:lnTo>
                <a:lnTo>
                  <a:pt x="509" y="2234"/>
                </a:lnTo>
              </a:path>
            </a:pathLst>
          </a:cu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492625" y="3594100"/>
            <a:ext cx="149225" cy="1038225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1212850" y="4905375"/>
            <a:ext cx="382588" cy="382588"/>
          </a:xfrm>
          <a:prstGeom prst="roundRect">
            <a:avLst>
              <a:gd name="adj" fmla="val 375"/>
            </a:avLst>
          </a:prstGeom>
          <a:solidFill>
            <a:srgbClr val="00B8FF"/>
          </a:solidFill>
          <a:ln w="18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1604963" y="5002213"/>
            <a:ext cx="104775" cy="173037"/>
          </a:xfrm>
          <a:prstGeom prst="roundRect">
            <a:avLst>
              <a:gd name="adj" fmla="val 1389"/>
            </a:avLst>
          </a:prstGeom>
          <a:solidFill>
            <a:srgbClr val="00B8FF"/>
          </a:solidFill>
          <a:ln w="18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990601" y="4565650"/>
            <a:ext cx="788988" cy="327025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</a:pPr>
            <a:r>
              <a:rPr lang="en-GB" sz="2200" dirty="0">
                <a:solidFill>
                  <a:srgbClr val="FFFFFF"/>
                </a:solidFill>
                <a:latin typeface="helvetica" pitchFamily="34" charset="0"/>
              </a:rPr>
              <a:t>Lens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2016125" y="3298825"/>
            <a:ext cx="1036638" cy="655638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Sheet of</a:t>
            </a:r>
          </a:p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light</a:t>
            </a:r>
          </a:p>
        </p:txBody>
      </p:sp>
      <p:sp>
        <p:nvSpPr>
          <p:cNvPr id="24588" name="Freeform 12"/>
          <p:cNvSpPr>
            <a:spLocks noChangeArrowheads="1"/>
          </p:cNvSpPr>
          <p:nvPr/>
        </p:nvSpPr>
        <p:spPr bwMode="auto">
          <a:xfrm>
            <a:off x="4492625" y="2833688"/>
            <a:ext cx="1903413" cy="3021012"/>
          </a:xfrm>
          <a:custGeom>
            <a:avLst/>
            <a:gdLst>
              <a:gd name="T0" fmla="*/ 0 w 6442"/>
              <a:gd name="T1" fmla="*/ 5452 h 9355"/>
              <a:gd name="T2" fmla="*/ 6441 w 6442"/>
              <a:gd name="T3" fmla="*/ 9354 h 9355"/>
              <a:gd name="T4" fmla="*/ 321 w 6442"/>
              <a:gd name="T5" fmla="*/ 0 h 9355"/>
              <a:gd name="T6" fmla="*/ 0 60000 65536"/>
              <a:gd name="T7" fmla="*/ 0 60000 65536"/>
              <a:gd name="T8" fmla="*/ 0 60000 65536"/>
              <a:gd name="T9" fmla="*/ 0 w 6442"/>
              <a:gd name="T10" fmla="*/ 0 h 9355"/>
              <a:gd name="T11" fmla="*/ 6442 w 6442"/>
              <a:gd name="T12" fmla="*/ 9355 h 93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2" h="9355">
                <a:moveTo>
                  <a:pt x="0" y="5452"/>
                </a:moveTo>
                <a:lnTo>
                  <a:pt x="6441" y="9354"/>
                </a:lnTo>
                <a:lnTo>
                  <a:pt x="321" y="0"/>
                </a:lnTo>
              </a:path>
            </a:pathLst>
          </a:custGeom>
          <a:noFill/>
          <a:ln w="1836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>
            <a:off x="4956175" y="4845050"/>
            <a:ext cx="1447800" cy="687388"/>
          </a:xfrm>
          <a:prstGeom prst="roundRect">
            <a:avLst>
              <a:gd name="adj" fmla="val 208"/>
            </a:avLst>
          </a:prstGeom>
          <a:noFill/>
          <a:ln w="18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Freeform 14"/>
          <p:cNvSpPr>
            <a:spLocks noChangeArrowheads="1"/>
          </p:cNvSpPr>
          <p:nvPr/>
        </p:nvSpPr>
        <p:spPr bwMode="auto">
          <a:xfrm>
            <a:off x="5805488" y="4838700"/>
            <a:ext cx="63500" cy="287338"/>
          </a:xfrm>
          <a:custGeom>
            <a:avLst/>
            <a:gdLst>
              <a:gd name="T0" fmla="*/ 130 w 200"/>
              <a:gd name="T1" fmla="*/ 0 h 883"/>
              <a:gd name="T2" fmla="*/ 121 w 200"/>
              <a:gd name="T3" fmla="*/ 8 h 883"/>
              <a:gd name="T4" fmla="*/ 112 w 200"/>
              <a:gd name="T5" fmla="*/ 18 h 883"/>
              <a:gd name="T6" fmla="*/ 103 w 200"/>
              <a:gd name="T7" fmla="*/ 28 h 883"/>
              <a:gd name="T8" fmla="*/ 94 w 200"/>
              <a:gd name="T9" fmla="*/ 39 h 883"/>
              <a:gd name="T10" fmla="*/ 86 w 200"/>
              <a:gd name="T11" fmla="*/ 51 h 883"/>
              <a:gd name="T12" fmla="*/ 78 w 200"/>
              <a:gd name="T13" fmla="*/ 65 h 883"/>
              <a:gd name="T14" fmla="*/ 70 w 200"/>
              <a:gd name="T15" fmla="*/ 79 h 883"/>
              <a:gd name="T16" fmla="*/ 63 w 200"/>
              <a:gd name="T17" fmla="*/ 94 h 883"/>
              <a:gd name="T18" fmla="*/ 56 w 200"/>
              <a:gd name="T19" fmla="*/ 110 h 883"/>
              <a:gd name="T20" fmla="*/ 49 w 200"/>
              <a:gd name="T21" fmla="*/ 127 h 883"/>
              <a:gd name="T22" fmla="*/ 43 w 200"/>
              <a:gd name="T23" fmla="*/ 144 h 883"/>
              <a:gd name="T24" fmla="*/ 37 w 200"/>
              <a:gd name="T25" fmla="*/ 162 h 883"/>
              <a:gd name="T26" fmla="*/ 31 w 200"/>
              <a:gd name="T27" fmla="*/ 181 h 883"/>
              <a:gd name="T28" fmla="*/ 26 w 200"/>
              <a:gd name="T29" fmla="*/ 201 h 883"/>
              <a:gd name="T30" fmla="*/ 22 w 200"/>
              <a:gd name="T31" fmla="*/ 221 h 883"/>
              <a:gd name="T32" fmla="*/ 17 w 200"/>
              <a:gd name="T33" fmla="*/ 241 h 883"/>
              <a:gd name="T34" fmla="*/ 13 w 200"/>
              <a:gd name="T35" fmla="*/ 262 h 883"/>
              <a:gd name="T36" fmla="*/ 10 w 200"/>
              <a:gd name="T37" fmla="*/ 284 h 883"/>
              <a:gd name="T38" fmla="*/ 7 w 200"/>
              <a:gd name="T39" fmla="*/ 306 h 883"/>
              <a:gd name="T40" fmla="*/ 5 w 200"/>
              <a:gd name="T41" fmla="*/ 328 h 883"/>
              <a:gd name="T42" fmla="*/ 3 w 200"/>
              <a:gd name="T43" fmla="*/ 350 h 883"/>
              <a:gd name="T44" fmla="*/ 1 w 200"/>
              <a:gd name="T45" fmla="*/ 373 h 883"/>
              <a:gd name="T46" fmla="*/ 0 w 200"/>
              <a:gd name="T47" fmla="*/ 396 h 883"/>
              <a:gd name="T48" fmla="*/ 0 w 200"/>
              <a:gd name="T49" fmla="*/ 418 h 883"/>
              <a:gd name="T50" fmla="*/ 0 w 200"/>
              <a:gd name="T51" fmla="*/ 441 h 883"/>
              <a:gd name="T52" fmla="*/ 1 w 200"/>
              <a:gd name="T53" fmla="*/ 464 h 883"/>
              <a:gd name="T54" fmla="*/ 2 w 200"/>
              <a:gd name="T55" fmla="*/ 487 h 883"/>
              <a:gd name="T56" fmla="*/ 3 w 200"/>
              <a:gd name="T57" fmla="*/ 509 h 883"/>
              <a:gd name="T58" fmla="*/ 5 w 200"/>
              <a:gd name="T59" fmla="*/ 532 h 883"/>
              <a:gd name="T60" fmla="*/ 8 w 200"/>
              <a:gd name="T61" fmla="*/ 554 h 883"/>
              <a:gd name="T62" fmla="*/ 11 w 200"/>
              <a:gd name="T63" fmla="*/ 576 h 883"/>
              <a:gd name="T64" fmla="*/ 14 w 200"/>
              <a:gd name="T65" fmla="*/ 597 h 883"/>
              <a:gd name="T66" fmla="*/ 18 w 200"/>
              <a:gd name="T67" fmla="*/ 618 h 883"/>
              <a:gd name="T68" fmla="*/ 22 w 200"/>
              <a:gd name="T69" fmla="*/ 639 h 883"/>
              <a:gd name="T70" fmla="*/ 27 w 200"/>
              <a:gd name="T71" fmla="*/ 659 h 883"/>
              <a:gd name="T72" fmla="*/ 32 w 200"/>
              <a:gd name="T73" fmla="*/ 678 h 883"/>
              <a:gd name="T74" fmla="*/ 38 w 200"/>
              <a:gd name="T75" fmla="*/ 697 h 883"/>
              <a:gd name="T76" fmla="*/ 44 w 200"/>
              <a:gd name="T77" fmla="*/ 715 h 883"/>
              <a:gd name="T78" fmla="*/ 50 w 200"/>
              <a:gd name="T79" fmla="*/ 732 h 883"/>
              <a:gd name="T80" fmla="*/ 57 w 200"/>
              <a:gd name="T81" fmla="*/ 749 h 883"/>
              <a:gd name="T82" fmla="*/ 64 w 200"/>
              <a:gd name="T83" fmla="*/ 765 h 883"/>
              <a:gd name="T84" fmla="*/ 72 w 200"/>
              <a:gd name="T85" fmla="*/ 780 h 883"/>
              <a:gd name="T86" fmla="*/ 79 w 200"/>
              <a:gd name="T87" fmla="*/ 794 h 883"/>
              <a:gd name="T88" fmla="*/ 87 w 200"/>
              <a:gd name="T89" fmla="*/ 807 h 883"/>
              <a:gd name="T90" fmla="*/ 96 w 200"/>
              <a:gd name="T91" fmla="*/ 819 h 883"/>
              <a:gd name="T92" fmla="*/ 104 w 200"/>
              <a:gd name="T93" fmla="*/ 830 h 883"/>
              <a:gd name="T94" fmla="*/ 113 w 200"/>
              <a:gd name="T95" fmla="*/ 840 h 883"/>
              <a:gd name="T96" fmla="*/ 122 w 200"/>
              <a:gd name="T97" fmla="*/ 849 h 883"/>
              <a:gd name="T98" fmla="*/ 131 w 200"/>
              <a:gd name="T99" fmla="*/ 857 h 883"/>
              <a:gd name="T100" fmla="*/ 141 w 200"/>
              <a:gd name="T101" fmla="*/ 864 h 883"/>
              <a:gd name="T102" fmla="*/ 150 w 200"/>
              <a:gd name="T103" fmla="*/ 870 h 883"/>
              <a:gd name="T104" fmla="*/ 160 w 200"/>
              <a:gd name="T105" fmla="*/ 875 h 883"/>
              <a:gd name="T106" fmla="*/ 170 w 200"/>
              <a:gd name="T107" fmla="*/ 878 h 883"/>
              <a:gd name="T108" fmla="*/ 179 w 200"/>
              <a:gd name="T109" fmla="*/ 881 h 883"/>
              <a:gd name="T110" fmla="*/ 189 w 200"/>
              <a:gd name="T111" fmla="*/ 882 h 883"/>
              <a:gd name="T112" fmla="*/ 199 w 200"/>
              <a:gd name="T113" fmla="*/ 882 h 88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0"/>
              <a:gd name="T172" fmla="*/ 0 h 883"/>
              <a:gd name="T173" fmla="*/ 200 w 200"/>
              <a:gd name="T174" fmla="*/ 883 h 88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0" h="883">
                <a:moveTo>
                  <a:pt x="130" y="0"/>
                </a:moveTo>
                <a:lnTo>
                  <a:pt x="121" y="8"/>
                </a:lnTo>
                <a:lnTo>
                  <a:pt x="112" y="18"/>
                </a:lnTo>
                <a:lnTo>
                  <a:pt x="103" y="28"/>
                </a:lnTo>
                <a:lnTo>
                  <a:pt x="94" y="39"/>
                </a:lnTo>
                <a:lnTo>
                  <a:pt x="86" y="51"/>
                </a:lnTo>
                <a:lnTo>
                  <a:pt x="78" y="65"/>
                </a:lnTo>
                <a:lnTo>
                  <a:pt x="70" y="79"/>
                </a:lnTo>
                <a:lnTo>
                  <a:pt x="63" y="94"/>
                </a:lnTo>
                <a:lnTo>
                  <a:pt x="56" y="110"/>
                </a:lnTo>
                <a:lnTo>
                  <a:pt x="49" y="127"/>
                </a:lnTo>
                <a:lnTo>
                  <a:pt x="43" y="144"/>
                </a:lnTo>
                <a:lnTo>
                  <a:pt x="37" y="162"/>
                </a:lnTo>
                <a:lnTo>
                  <a:pt x="31" y="181"/>
                </a:lnTo>
                <a:lnTo>
                  <a:pt x="26" y="201"/>
                </a:lnTo>
                <a:lnTo>
                  <a:pt x="22" y="221"/>
                </a:lnTo>
                <a:lnTo>
                  <a:pt x="17" y="241"/>
                </a:lnTo>
                <a:lnTo>
                  <a:pt x="13" y="262"/>
                </a:lnTo>
                <a:lnTo>
                  <a:pt x="10" y="284"/>
                </a:lnTo>
                <a:lnTo>
                  <a:pt x="7" y="306"/>
                </a:lnTo>
                <a:lnTo>
                  <a:pt x="5" y="328"/>
                </a:lnTo>
                <a:lnTo>
                  <a:pt x="3" y="350"/>
                </a:lnTo>
                <a:lnTo>
                  <a:pt x="1" y="373"/>
                </a:lnTo>
                <a:lnTo>
                  <a:pt x="0" y="396"/>
                </a:lnTo>
                <a:lnTo>
                  <a:pt x="0" y="418"/>
                </a:lnTo>
                <a:lnTo>
                  <a:pt x="0" y="441"/>
                </a:lnTo>
                <a:lnTo>
                  <a:pt x="1" y="464"/>
                </a:lnTo>
                <a:lnTo>
                  <a:pt x="2" y="487"/>
                </a:lnTo>
                <a:lnTo>
                  <a:pt x="3" y="509"/>
                </a:lnTo>
                <a:lnTo>
                  <a:pt x="5" y="532"/>
                </a:lnTo>
                <a:lnTo>
                  <a:pt x="8" y="554"/>
                </a:lnTo>
                <a:lnTo>
                  <a:pt x="11" y="576"/>
                </a:lnTo>
                <a:lnTo>
                  <a:pt x="14" y="597"/>
                </a:lnTo>
                <a:lnTo>
                  <a:pt x="18" y="618"/>
                </a:lnTo>
                <a:lnTo>
                  <a:pt x="22" y="639"/>
                </a:lnTo>
                <a:lnTo>
                  <a:pt x="27" y="659"/>
                </a:lnTo>
                <a:lnTo>
                  <a:pt x="32" y="678"/>
                </a:lnTo>
                <a:lnTo>
                  <a:pt x="38" y="697"/>
                </a:lnTo>
                <a:lnTo>
                  <a:pt x="44" y="715"/>
                </a:lnTo>
                <a:lnTo>
                  <a:pt x="50" y="732"/>
                </a:lnTo>
                <a:lnTo>
                  <a:pt x="57" y="749"/>
                </a:lnTo>
                <a:lnTo>
                  <a:pt x="64" y="765"/>
                </a:lnTo>
                <a:lnTo>
                  <a:pt x="72" y="780"/>
                </a:lnTo>
                <a:lnTo>
                  <a:pt x="79" y="794"/>
                </a:lnTo>
                <a:lnTo>
                  <a:pt x="87" y="807"/>
                </a:lnTo>
                <a:lnTo>
                  <a:pt x="96" y="819"/>
                </a:lnTo>
                <a:lnTo>
                  <a:pt x="104" y="830"/>
                </a:lnTo>
                <a:lnTo>
                  <a:pt x="113" y="840"/>
                </a:lnTo>
                <a:lnTo>
                  <a:pt x="122" y="849"/>
                </a:lnTo>
                <a:lnTo>
                  <a:pt x="131" y="857"/>
                </a:lnTo>
                <a:lnTo>
                  <a:pt x="141" y="864"/>
                </a:lnTo>
                <a:lnTo>
                  <a:pt x="150" y="870"/>
                </a:lnTo>
                <a:lnTo>
                  <a:pt x="160" y="875"/>
                </a:lnTo>
                <a:lnTo>
                  <a:pt x="170" y="878"/>
                </a:lnTo>
                <a:lnTo>
                  <a:pt x="179" y="881"/>
                </a:lnTo>
                <a:lnTo>
                  <a:pt x="189" y="882"/>
                </a:lnTo>
                <a:lnTo>
                  <a:pt x="199" y="882"/>
                </a:lnTo>
              </a:path>
            </a:pathLst>
          </a:cu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H="1">
            <a:off x="5805488" y="5114925"/>
            <a:ext cx="44450" cy="306388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5934075" y="4389438"/>
            <a:ext cx="1304925" cy="327025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CCD array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5556250" y="2444750"/>
            <a:ext cx="2446338" cy="884238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  <a:tab pos="1312863" algn="l"/>
                <a:tab pos="1970088" algn="l"/>
              </a:tabLst>
            </a:pPr>
            <a:r>
              <a:rPr lang="en-GB" sz="2000">
                <a:solidFill>
                  <a:srgbClr val="FFFFFF"/>
                </a:solidFill>
                <a:latin typeface="helvetica" pitchFamily="34" charset="0"/>
              </a:rPr>
              <a:t>Sources of error:</a:t>
            </a:r>
          </a:p>
          <a:p>
            <a:pPr defTabSz="828675" eaLnBrk="0" hangingPunct="0">
              <a:lnSpc>
                <a:spcPct val="85000"/>
              </a:lnSpc>
              <a:tabLst>
                <a:tab pos="657225" algn="l"/>
                <a:tab pos="1312863" algn="l"/>
                <a:tab pos="1970088" algn="l"/>
              </a:tabLst>
            </a:pPr>
            <a:r>
              <a:rPr lang="en-GB" sz="2000">
                <a:solidFill>
                  <a:srgbClr val="FFFFFF"/>
                </a:solidFill>
                <a:latin typeface="helvetica" pitchFamily="34" charset="0"/>
              </a:rPr>
              <a:t> 1) grazing angle,</a:t>
            </a:r>
          </a:p>
          <a:p>
            <a:pPr defTabSz="828675" eaLnBrk="0" hangingPunct="0">
              <a:lnSpc>
                <a:spcPct val="85000"/>
              </a:lnSpc>
              <a:tabLst>
                <a:tab pos="657225" algn="l"/>
                <a:tab pos="1312863" algn="l"/>
                <a:tab pos="1970088" algn="l"/>
              </a:tabLst>
            </a:pPr>
            <a:r>
              <a:rPr lang="en-GB" sz="2000">
                <a:solidFill>
                  <a:srgbClr val="FFFFFF"/>
                </a:solidFill>
                <a:latin typeface="helvetica" pitchFamily="34" charset="0"/>
              </a:rPr>
              <a:t> 2) object boundaries.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Active Optical Triangulation</a:t>
            </a:r>
          </a:p>
        </p:txBody>
      </p:sp>
      <p:pic>
        <p:nvPicPr>
          <p:cNvPr id="25603" name="Picture 3" descr="triangulat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95300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Line 4"/>
          <p:cNvSpPr>
            <a:spLocks noChangeShapeType="1"/>
          </p:cNvSpPr>
          <p:nvPr/>
        </p:nvSpPr>
        <p:spPr bwMode="auto">
          <a:xfrm flipH="1">
            <a:off x="2743200" y="3962400"/>
            <a:ext cx="609600" cy="152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3352800" y="3429000"/>
            <a:ext cx="0" cy="533400"/>
          </a:xfrm>
          <a:prstGeom prst="line">
            <a:avLst/>
          </a:prstGeom>
          <a:noFill/>
          <a:ln w="222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 flipV="1">
            <a:off x="3048000" y="3352800"/>
            <a:ext cx="304800" cy="609600"/>
          </a:xfrm>
          <a:prstGeom prst="line">
            <a:avLst/>
          </a:prstGeom>
          <a:noFill/>
          <a:ln w="222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819400" y="4114800"/>
            <a:ext cx="481013" cy="396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hlink"/>
                </a:solidFill>
                <a:latin typeface="Times New Roman" pitchFamily="18" charset="0"/>
              </a:rPr>
              <a:t>Xc</a:t>
            </a:r>
            <a:endParaRPr lang="en-US" sz="20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429000" y="3200400"/>
            <a:ext cx="481013" cy="396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hlink"/>
                </a:solidFill>
                <a:latin typeface="Times New Roman" pitchFamily="18" charset="0"/>
              </a:rPr>
              <a:t>Yc</a:t>
            </a:r>
            <a:endParaRPr lang="en-US" sz="20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667000" y="3352800"/>
            <a:ext cx="452438" cy="396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hlink"/>
                </a:solidFill>
                <a:latin typeface="Times New Roman" pitchFamily="18" charset="0"/>
              </a:rPr>
              <a:t>Zc</a:t>
            </a:r>
            <a:endParaRPr lang="en-US" sz="20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343400" y="4267200"/>
            <a:ext cx="1295400" cy="9144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1" name="Freeform 11"/>
          <p:cNvSpPr>
            <a:spLocks/>
          </p:cNvSpPr>
          <p:nvPr/>
        </p:nvSpPr>
        <p:spPr bwMode="auto">
          <a:xfrm>
            <a:off x="4419600" y="4495800"/>
            <a:ext cx="685800" cy="533400"/>
          </a:xfrm>
          <a:custGeom>
            <a:avLst/>
            <a:gdLst>
              <a:gd name="T0" fmla="*/ 0 w 432"/>
              <a:gd name="T1" fmla="*/ 336 h 336"/>
              <a:gd name="T2" fmla="*/ 240 w 432"/>
              <a:gd name="T3" fmla="*/ 336 h 336"/>
              <a:gd name="T4" fmla="*/ 240 w 432"/>
              <a:gd name="T5" fmla="*/ 144 h 336"/>
              <a:gd name="T6" fmla="*/ 432 w 432"/>
              <a:gd name="T7" fmla="*/ 144 h 336"/>
              <a:gd name="T8" fmla="*/ 432 w 432"/>
              <a:gd name="T9" fmla="*/ 48 h 336"/>
              <a:gd name="T10" fmla="*/ 432 w 432"/>
              <a:gd name="T11" fmla="*/ 0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2"/>
              <a:gd name="T19" fmla="*/ 0 h 336"/>
              <a:gd name="T20" fmla="*/ 432 w 432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2" h="336">
                <a:moveTo>
                  <a:pt x="0" y="336"/>
                </a:moveTo>
                <a:lnTo>
                  <a:pt x="240" y="336"/>
                </a:lnTo>
                <a:lnTo>
                  <a:pt x="240" y="144"/>
                </a:lnTo>
                <a:lnTo>
                  <a:pt x="432" y="144"/>
                </a:lnTo>
                <a:lnTo>
                  <a:pt x="432" y="48"/>
                </a:lnTo>
                <a:lnTo>
                  <a:pt x="432" y="0"/>
                </a:lnTo>
              </a:path>
            </a:pathLst>
          </a:cu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612" name="Freeform 12"/>
          <p:cNvSpPr>
            <a:spLocks/>
          </p:cNvSpPr>
          <p:nvPr/>
        </p:nvSpPr>
        <p:spPr bwMode="auto">
          <a:xfrm>
            <a:off x="5105400" y="4318000"/>
            <a:ext cx="228600" cy="177800"/>
          </a:xfrm>
          <a:custGeom>
            <a:avLst/>
            <a:gdLst>
              <a:gd name="T0" fmla="*/ 0 w 144"/>
              <a:gd name="T1" fmla="*/ 112 h 112"/>
              <a:gd name="T2" fmla="*/ 48 w 144"/>
              <a:gd name="T3" fmla="*/ 16 h 112"/>
              <a:gd name="T4" fmla="*/ 144 w 144"/>
              <a:gd name="T5" fmla="*/ 16 h 112"/>
              <a:gd name="T6" fmla="*/ 0 60000 65536"/>
              <a:gd name="T7" fmla="*/ 0 60000 65536"/>
              <a:gd name="T8" fmla="*/ 0 60000 65536"/>
              <a:gd name="T9" fmla="*/ 0 w 144"/>
              <a:gd name="T10" fmla="*/ 0 h 112"/>
              <a:gd name="T11" fmla="*/ 144 w 144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12">
                <a:moveTo>
                  <a:pt x="0" y="112"/>
                </a:moveTo>
                <a:cubicBezTo>
                  <a:pt x="12" y="72"/>
                  <a:pt x="24" y="32"/>
                  <a:pt x="48" y="16"/>
                </a:cubicBezTo>
                <a:cubicBezTo>
                  <a:pt x="72" y="0"/>
                  <a:pt x="108" y="8"/>
                  <a:pt x="144" y="16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276600" y="4648200"/>
            <a:ext cx="1071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Image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089525" y="828675"/>
            <a:ext cx="39052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Light Stripe System.</a:t>
            </a:r>
          </a:p>
          <a:p>
            <a:endParaRPr lang="en-US" sz="2800">
              <a:latin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</a:rPr>
              <a:t>Light Plane:</a:t>
            </a:r>
          </a:p>
          <a:p>
            <a:r>
              <a:rPr lang="en-US" sz="2800">
                <a:latin typeface="Times New Roman" pitchFamily="18" charset="0"/>
              </a:rPr>
              <a:t>A</a:t>
            </a:r>
            <a:r>
              <a:rPr lang="en-US" sz="2800" b="1">
                <a:latin typeface="Times New Roman" pitchFamily="18" charset="0"/>
              </a:rPr>
              <a:t>X</a:t>
            </a:r>
            <a:r>
              <a:rPr lang="en-US" sz="2800">
                <a:latin typeface="Times New Roman" pitchFamily="18" charset="0"/>
              </a:rPr>
              <a:t>+B</a:t>
            </a:r>
            <a:r>
              <a:rPr lang="en-US" sz="2800" b="1">
                <a:latin typeface="Times New Roman" pitchFamily="18" charset="0"/>
              </a:rPr>
              <a:t>Y</a:t>
            </a:r>
            <a:r>
              <a:rPr lang="en-US" sz="2800">
                <a:latin typeface="Times New Roman" pitchFamily="18" charset="0"/>
              </a:rPr>
              <a:t>+C</a:t>
            </a:r>
            <a:r>
              <a:rPr lang="en-US" sz="2800" b="1">
                <a:latin typeface="Times New Roman" pitchFamily="18" charset="0"/>
              </a:rPr>
              <a:t>Z</a:t>
            </a:r>
            <a:r>
              <a:rPr lang="en-US" sz="2800">
                <a:latin typeface="Times New Roman" pitchFamily="18" charset="0"/>
              </a:rPr>
              <a:t>+D=0 </a:t>
            </a:r>
          </a:p>
          <a:p>
            <a:r>
              <a:rPr lang="en-US" sz="2800">
                <a:latin typeface="Times New Roman" pitchFamily="18" charset="0"/>
              </a:rPr>
              <a:t>(in camera frame)</a:t>
            </a:r>
          </a:p>
          <a:p>
            <a:r>
              <a:rPr lang="en-US" sz="2800">
                <a:latin typeface="Times New Roman" pitchFamily="18" charset="0"/>
              </a:rPr>
              <a:t>Image Point:</a:t>
            </a:r>
          </a:p>
          <a:p>
            <a:r>
              <a:rPr lang="en-US" sz="2800">
                <a:latin typeface="Times New Roman" pitchFamily="18" charset="0"/>
              </a:rPr>
              <a:t>x=f </a:t>
            </a:r>
            <a:r>
              <a:rPr lang="en-US" sz="2800" b="1">
                <a:latin typeface="Times New Roman" pitchFamily="18" charset="0"/>
              </a:rPr>
              <a:t>X</a:t>
            </a:r>
            <a:r>
              <a:rPr lang="en-US" sz="2800">
                <a:latin typeface="Times New Roman" pitchFamily="18" charset="0"/>
              </a:rPr>
              <a:t>/</a:t>
            </a:r>
            <a:r>
              <a:rPr lang="en-US" sz="2800" b="1">
                <a:latin typeface="Times New Roman" pitchFamily="18" charset="0"/>
              </a:rPr>
              <a:t>Z</a:t>
            </a:r>
            <a:r>
              <a:rPr lang="en-US" sz="2800">
                <a:latin typeface="Times New Roman" pitchFamily="18" charset="0"/>
              </a:rPr>
              <a:t>, y=f </a:t>
            </a:r>
            <a:r>
              <a:rPr lang="en-US" sz="2800" b="1">
                <a:latin typeface="Times New Roman" pitchFamily="18" charset="0"/>
              </a:rPr>
              <a:t>Y</a:t>
            </a:r>
            <a:r>
              <a:rPr lang="en-US" sz="2800">
                <a:latin typeface="Times New Roman" pitchFamily="18" charset="0"/>
              </a:rPr>
              <a:t>/</a:t>
            </a:r>
            <a:r>
              <a:rPr lang="en-US" sz="2800" b="1">
                <a:latin typeface="Times New Roman" pitchFamily="18" charset="0"/>
              </a:rPr>
              <a:t>Z</a:t>
            </a:r>
            <a:r>
              <a:rPr lang="en-US" sz="2800">
                <a:latin typeface="Times New Roman" pitchFamily="18" charset="0"/>
              </a:rPr>
              <a:t> </a:t>
            </a:r>
          </a:p>
          <a:p>
            <a:r>
              <a:rPr lang="en-US" sz="2800">
                <a:latin typeface="Times New Roman" pitchFamily="18" charset="0"/>
              </a:rPr>
              <a:t>                     (perspective)</a:t>
            </a: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876800" y="464820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H="1">
            <a:off x="5105400" y="3886200"/>
            <a:ext cx="1371600" cy="685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381000" y="5334000"/>
            <a:ext cx="58896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Triangulation: </a:t>
            </a:r>
            <a:r>
              <a:rPr lang="en-US" sz="2800" b="1">
                <a:latin typeface="Times New Roman" pitchFamily="18" charset="0"/>
              </a:rPr>
              <a:t>Z</a:t>
            </a:r>
            <a:r>
              <a:rPr lang="en-US" sz="2800">
                <a:latin typeface="Times New Roman" pitchFamily="18" charset="0"/>
              </a:rPr>
              <a:t>=-D f/(A x + B y + C f)</a:t>
            </a:r>
          </a:p>
          <a:p>
            <a:endParaRPr lang="en-US" sz="2800">
              <a:latin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</a:rPr>
              <a:t>Move light stripe or object.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flipH="1" flipV="1">
            <a:off x="2743200" y="1219200"/>
            <a:ext cx="243840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/>
              <a:t>Triangulation</a:t>
            </a:r>
          </a:p>
        </p:txBody>
      </p:sp>
      <p:pic>
        <p:nvPicPr>
          <p:cNvPr id="187395" name="Picture 3" descr="rangeex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838200"/>
            <a:ext cx="5694363" cy="6019800"/>
          </a:xfrm>
          <a:prstGeom prst="rect">
            <a:avLst/>
          </a:prstGeom>
          <a:noFill/>
        </p:spPr>
      </p:pic>
      <p:sp>
        <p:nvSpPr>
          <p:cNvPr id="187396" name="Line 4"/>
          <p:cNvSpPr>
            <a:spLocks noChangeShapeType="1"/>
          </p:cNvSpPr>
          <p:nvPr/>
        </p:nvSpPr>
        <p:spPr bwMode="auto">
          <a:xfrm flipV="1">
            <a:off x="2667000" y="1828800"/>
            <a:ext cx="1219200" cy="228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7397" name="Freeform 5"/>
          <p:cNvSpPr>
            <a:spLocks/>
          </p:cNvSpPr>
          <p:nvPr/>
        </p:nvSpPr>
        <p:spPr bwMode="auto">
          <a:xfrm>
            <a:off x="3810000" y="1828800"/>
            <a:ext cx="457200" cy="35052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2208"/>
              </a:cxn>
              <a:cxn ang="0">
                <a:pos x="288" y="2112"/>
              </a:cxn>
              <a:cxn ang="0">
                <a:pos x="48" y="48"/>
              </a:cxn>
            </a:cxnLst>
            <a:rect l="0" t="0" r="r" b="b"/>
            <a:pathLst>
              <a:path w="288" h="2208">
                <a:moveTo>
                  <a:pt x="48" y="0"/>
                </a:moveTo>
                <a:lnTo>
                  <a:pt x="0" y="2208"/>
                </a:lnTo>
                <a:lnTo>
                  <a:pt x="288" y="2112"/>
                </a:lnTo>
                <a:lnTo>
                  <a:pt x="48" y="48"/>
                </a:lnTo>
              </a:path>
            </a:pathLst>
          </a:custGeom>
          <a:solidFill>
            <a:schemeClr val="hlink">
              <a:alpha val="50000"/>
            </a:schemeClr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6" grpId="0" animBg="1"/>
      <p:bldP spid="18739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ym typeface="Symbol" pitchFamily="18" charset="2"/>
              </a:rPr>
              <a:t>Triangulation: Moving the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Camera and Illumination</a:t>
            </a:r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40280"/>
            <a:ext cx="8229600" cy="438912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ym typeface="Symbol" pitchFamily="18" charset="2"/>
              </a:rPr>
              <a:t>Moving independently leads to problems with focus, resolution</a:t>
            </a:r>
          </a:p>
          <a:p>
            <a:pPr eaLnBrk="1" hangingPunct="1">
              <a:defRPr/>
            </a:pPr>
            <a:r>
              <a:rPr lang="en-US" dirty="0">
                <a:sym typeface="Symbol" pitchFamily="18" charset="2"/>
              </a:rPr>
              <a:t>Most scanners mount camera and light source rigidly, move them as a unit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234" name="Rectangle 2"/>
          <p:cNvSpPr>
            <a:spLocks noChangeArrowheads="1"/>
          </p:cNvSpPr>
          <p:nvPr/>
        </p:nvSpPr>
        <p:spPr bwMode="auto">
          <a:xfrm>
            <a:off x="1524000" y="2895600"/>
            <a:ext cx="1371600" cy="8382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-945900">
            <a:off x="1981200" y="2057400"/>
            <a:ext cx="457200" cy="1447800"/>
            <a:chOff x="1560" y="1248"/>
            <a:chExt cx="288" cy="912"/>
          </a:xfrm>
        </p:grpSpPr>
        <p:sp>
          <p:nvSpPr>
            <p:cNvPr id="1503236" name="AutoShape 4"/>
            <p:cNvSpPr>
              <a:spLocks noChangeArrowheads="1"/>
            </p:cNvSpPr>
            <p:nvPr/>
          </p:nvSpPr>
          <p:spPr bwMode="auto">
            <a:xfrm>
              <a:off x="1559" y="1247"/>
              <a:ext cx="288" cy="62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1632" y="1872"/>
              <a:ext cx="144" cy="288"/>
              <a:chOff x="1632" y="1872"/>
              <a:chExt cx="192" cy="384"/>
            </a:xfrm>
          </p:grpSpPr>
          <p:sp>
            <p:nvSpPr>
              <p:cNvPr id="1503238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630" y="2063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3239" name="AutoShape 7"/>
              <p:cNvSpPr>
                <a:spLocks noChangeAspect="1" noChangeArrowheads="1"/>
              </p:cNvSpPr>
              <p:nvPr/>
            </p:nvSpPr>
            <p:spPr bwMode="auto">
              <a:xfrm>
                <a:off x="1631" y="1870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50324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Triangulation: Moving the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Camera and Illumination</a:t>
            </a:r>
          </a:p>
        </p:txBody>
      </p:sp>
      <p:pic>
        <p:nvPicPr>
          <p:cNvPr id="1503241" name="Picture 9" descr="m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319588"/>
            <a:ext cx="3429000" cy="2373312"/>
          </a:xfrm>
          <a:prstGeom prst="rect">
            <a:avLst/>
          </a:prstGeom>
          <a:noFill/>
          <a:ln w="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503242" name="Picture 10" descr="ps"/>
          <p:cNvPicPr>
            <a:picLocks noChangeAspect="1" noChangeArrowheads="1"/>
          </p:cNvPicPr>
          <p:nvPr/>
        </p:nvPicPr>
        <p:blipFill>
          <a:blip r:embed="rId3" cstate="print"/>
          <a:srcRect t="10661" b="6718"/>
          <a:stretch>
            <a:fillRect/>
          </a:stretch>
        </p:blipFill>
        <p:spPr bwMode="auto">
          <a:xfrm>
            <a:off x="5900738" y="4343400"/>
            <a:ext cx="2024062" cy="2362200"/>
          </a:xfrm>
          <a:prstGeom prst="rect">
            <a:avLst/>
          </a:prstGeom>
          <a:noFill/>
          <a:ln w="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503243" name="Freeform 11"/>
          <p:cNvSpPr>
            <a:spLocks/>
          </p:cNvSpPr>
          <p:nvPr/>
        </p:nvSpPr>
        <p:spPr bwMode="auto">
          <a:xfrm>
            <a:off x="1524000" y="1600200"/>
            <a:ext cx="1625600" cy="850900"/>
          </a:xfrm>
          <a:custGeom>
            <a:avLst/>
            <a:gdLst/>
            <a:ahLst/>
            <a:cxnLst>
              <a:cxn ang="0">
                <a:pos x="192" y="384"/>
              </a:cxn>
              <a:cxn ang="0">
                <a:pos x="240" y="384"/>
              </a:cxn>
              <a:cxn ang="0">
                <a:pos x="384" y="528"/>
              </a:cxn>
              <a:cxn ang="0">
                <a:pos x="624" y="336"/>
              </a:cxn>
              <a:cxn ang="0">
                <a:pos x="816" y="480"/>
              </a:cxn>
              <a:cxn ang="0">
                <a:pos x="1008" y="144"/>
              </a:cxn>
              <a:cxn ang="0">
                <a:pos x="720" y="48"/>
              </a:cxn>
              <a:cxn ang="0">
                <a:pos x="480" y="144"/>
              </a:cxn>
              <a:cxn ang="0">
                <a:pos x="192" y="48"/>
              </a:cxn>
              <a:cxn ang="0">
                <a:pos x="0" y="432"/>
              </a:cxn>
              <a:cxn ang="0">
                <a:pos x="192" y="384"/>
              </a:cxn>
            </a:cxnLst>
            <a:rect l="0" t="0" r="r" b="b"/>
            <a:pathLst>
              <a:path w="1024" h="536">
                <a:moveTo>
                  <a:pt x="192" y="384"/>
                </a:moveTo>
                <a:cubicBezTo>
                  <a:pt x="232" y="376"/>
                  <a:pt x="208" y="360"/>
                  <a:pt x="240" y="384"/>
                </a:cubicBezTo>
                <a:cubicBezTo>
                  <a:pt x="272" y="408"/>
                  <a:pt x="320" y="536"/>
                  <a:pt x="384" y="528"/>
                </a:cubicBezTo>
                <a:cubicBezTo>
                  <a:pt x="448" y="520"/>
                  <a:pt x="552" y="344"/>
                  <a:pt x="624" y="336"/>
                </a:cubicBezTo>
                <a:cubicBezTo>
                  <a:pt x="696" y="328"/>
                  <a:pt x="752" y="512"/>
                  <a:pt x="816" y="480"/>
                </a:cubicBezTo>
                <a:cubicBezTo>
                  <a:pt x="880" y="448"/>
                  <a:pt x="1024" y="216"/>
                  <a:pt x="1008" y="144"/>
                </a:cubicBezTo>
                <a:cubicBezTo>
                  <a:pt x="992" y="72"/>
                  <a:pt x="808" y="48"/>
                  <a:pt x="720" y="48"/>
                </a:cubicBezTo>
                <a:cubicBezTo>
                  <a:pt x="632" y="48"/>
                  <a:pt x="568" y="144"/>
                  <a:pt x="480" y="144"/>
                </a:cubicBezTo>
                <a:cubicBezTo>
                  <a:pt x="392" y="144"/>
                  <a:pt x="272" y="0"/>
                  <a:pt x="192" y="48"/>
                </a:cubicBezTo>
                <a:cubicBezTo>
                  <a:pt x="112" y="96"/>
                  <a:pt x="0" y="376"/>
                  <a:pt x="0" y="432"/>
                </a:cubicBezTo>
                <a:cubicBezTo>
                  <a:pt x="0" y="488"/>
                  <a:pt x="152" y="392"/>
                  <a:pt x="192" y="384"/>
                </a:cubicBez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3244" name="Line 12"/>
          <p:cNvSpPr>
            <a:spLocks noChangeShapeType="1"/>
          </p:cNvSpPr>
          <p:nvPr/>
        </p:nvSpPr>
        <p:spPr bwMode="auto">
          <a:xfrm flipV="1">
            <a:off x="1828800" y="2438400"/>
            <a:ext cx="3048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3245" name="AutoShape 13"/>
          <p:cNvSpPr>
            <a:spLocks noChangeArrowheads="1"/>
          </p:cNvSpPr>
          <p:nvPr/>
        </p:nvSpPr>
        <p:spPr bwMode="auto">
          <a:xfrm>
            <a:off x="1714500" y="3238500"/>
            <a:ext cx="2286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3246" name="Line 14"/>
          <p:cNvSpPr>
            <a:spLocks noChangeShapeType="1"/>
          </p:cNvSpPr>
          <p:nvPr/>
        </p:nvSpPr>
        <p:spPr bwMode="auto">
          <a:xfrm>
            <a:off x="1752600" y="38862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 rot="-945900">
            <a:off x="6629400" y="2438400"/>
            <a:ext cx="457200" cy="1447800"/>
            <a:chOff x="1560" y="1248"/>
            <a:chExt cx="288" cy="912"/>
          </a:xfrm>
        </p:grpSpPr>
        <p:sp>
          <p:nvSpPr>
            <p:cNvPr id="1503248" name="AutoShape 16"/>
            <p:cNvSpPr>
              <a:spLocks noChangeArrowheads="1"/>
            </p:cNvSpPr>
            <p:nvPr/>
          </p:nvSpPr>
          <p:spPr bwMode="auto">
            <a:xfrm>
              <a:off x="1559" y="1247"/>
              <a:ext cx="288" cy="62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17"/>
            <p:cNvGrpSpPr>
              <a:grpSpLocks noChangeAspect="1"/>
            </p:cNvGrpSpPr>
            <p:nvPr/>
          </p:nvGrpSpPr>
          <p:grpSpPr bwMode="auto">
            <a:xfrm>
              <a:off x="1632" y="1872"/>
              <a:ext cx="144" cy="288"/>
              <a:chOff x="1632" y="1872"/>
              <a:chExt cx="192" cy="384"/>
            </a:xfrm>
          </p:grpSpPr>
          <p:sp>
            <p:nvSpPr>
              <p:cNvPr id="1503250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630" y="2063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325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1631" y="1870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503252" name="Freeform 20"/>
          <p:cNvSpPr>
            <a:spLocks/>
          </p:cNvSpPr>
          <p:nvPr/>
        </p:nvSpPr>
        <p:spPr bwMode="auto">
          <a:xfrm>
            <a:off x="6172200" y="1981200"/>
            <a:ext cx="1625600" cy="850900"/>
          </a:xfrm>
          <a:custGeom>
            <a:avLst/>
            <a:gdLst/>
            <a:ahLst/>
            <a:cxnLst>
              <a:cxn ang="0">
                <a:pos x="192" y="384"/>
              </a:cxn>
              <a:cxn ang="0">
                <a:pos x="240" y="384"/>
              </a:cxn>
              <a:cxn ang="0">
                <a:pos x="384" y="528"/>
              </a:cxn>
              <a:cxn ang="0">
                <a:pos x="624" y="336"/>
              </a:cxn>
              <a:cxn ang="0">
                <a:pos x="816" y="480"/>
              </a:cxn>
              <a:cxn ang="0">
                <a:pos x="1008" y="144"/>
              </a:cxn>
              <a:cxn ang="0">
                <a:pos x="720" y="48"/>
              </a:cxn>
              <a:cxn ang="0">
                <a:pos x="480" y="144"/>
              </a:cxn>
              <a:cxn ang="0">
                <a:pos x="192" y="48"/>
              </a:cxn>
              <a:cxn ang="0">
                <a:pos x="0" y="432"/>
              </a:cxn>
              <a:cxn ang="0">
                <a:pos x="192" y="384"/>
              </a:cxn>
            </a:cxnLst>
            <a:rect l="0" t="0" r="r" b="b"/>
            <a:pathLst>
              <a:path w="1024" h="536">
                <a:moveTo>
                  <a:pt x="192" y="384"/>
                </a:moveTo>
                <a:cubicBezTo>
                  <a:pt x="232" y="376"/>
                  <a:pt x="208" y="360"/>
                  <a:pt x="240" y="384"/>
                </a:cubicBezTo>
                <a:cubicBezTo>
                  <a:pt x="272" y="408"/>
                  <a:pt x="320" y="536"/>
                  <a:pt x="384" y="528"/>
                </a:cubicBezTo>
                <a:cubicBezTo>
                  <a:pt x="448" y="520"/>
                  <a:pt x="552" y="344"/>
                  <a:pt x="624" y="336"/>
                </a:cubicBezTo>
                <a:cubicBezTo>
                  <a:pt x="696" y="328"/>
                  <a:pt x="752" y="512"/>
                  <a:pt x="816" y="480"/>
                </a:cubicBezTo>
                <a:cubicBezTo>
                  <a:pt x="880" y="448"/>
                  <a:pt x="1024" y="216"/>
                  <a:pt x="1008" y="144"/>
                </a:cubicBezTo>
                <a:cubicBezTo>
                  <a:pt x="992" y="72"/>
                  <a:pt x="808" y="48"/>
                  <a:pt x="720" y="48"/>
                </a:cubicBezTo>
                <a:cubicBezTo>
                  <a:pt x="632" y="48"/>
                  <a:pt x="568" y="144"/>
                  <a:pt x="480" y="144"/>
                </a:cubicBezTo>
                <a:cubicBezTo>
                  <a:pt x="392" y="144"/>
                  <a:pt x="272" y="0"/>
                  <a:pt x="192" y="48"/>
                </a:cubicBezTo>
                <a:cubicBezTo>
                  <a:pt x="112" y="96"/>
                  <a:pt x="0" y="376"/>
                  <a:pt x="0" y="432"/>
                </a:cubicBezTo>
                <a:cubicBezTo>
                  <a:pt x="0" y="488"/>
                  <a:pt x="152" y="392"/>
                  <a:pt x="192" y="384"/>
                </a:cubicBez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3253" name="Line 21"/>
          <p:cNvSpPr>
            <a:spLocks noChangeShapeType="1"/>
          </p:cNvSpPr>
          <p:nvPr/>
        </p:nvSpPr>
        <p:spPr bwMode="auto">
          <a:xfrm flipV="1">
            <a:off x="6477000" y="2819400"/>
            <a:ext cx="3048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3254" name="AutoShape 22"/>
          <p:cNvSpPr>
            <a:spLocks noChangeArrowheads="1"/>
          </p:cNvSpPr>
          <p:nvPr/>
        </p:nvSpPr>
        <p:spPr bwMode="auto">
          <a:xfrm>
            <a:off x="6362700" y="3619500"/>
            <a:ext cx="2286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3255" name="Arc 23"/>
          <p:cNvSpPr>
            <a:spLocks/>
          </p:cNvSpPr>
          <p:nvPr/>
        </p:nvSpPr>
        <p:spPr bwMode="auto">
          <a:xfrm>
            <a:off x="7620000" y="1752600"/>
            <a:ext cx="5334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3256" name="Arc 24"/>
          <p:cNvSpPr>
            <a:spLocks/>
          </p:cNvSpPr>
          <p:nvPr/>
        </p:nvSpPr>
        <p:spPr bwMode="auto">
          <a:xfrm flipH="1">
            <a:off x="5867400" y="1752600"/>
            <a:ext cx="5334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Magnification</a:t>
            </a:r>
          </a:p>
        </p:txBody>
      </p:sp>
      <p:pic>
        <p:nvPicPr>
          <p:cNvPr id="10243" name="Picture 3" descr="per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839200" cy="4121150"/>
          </a:xfrm>
          <a:prstGeom prst="rect">
            <a:avLst/>
          </a:prstGeom>
          <a:noFill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8077200" y="2819400"/>
            <a:ext cx="1017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(X,Y,Z)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257800" y="2514600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(x,y)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219200" y="31242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Center of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Projection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2971800" y="2895600"/>
            <a:ext cx="2514600" cy="762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971800" y="2819400"/>
            <a:ext cx="5181600" cy="1524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5486400" y="3048000"/>
            <a:ext cx="152400" cy="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7620000" y="3200400"/>
            <a:ext cx="152400" cy="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>
            <a:off x="2971800" y="2971800"/>
            <a:ext cx="4648200" cy="6858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H="1">
            <a:off x="7620000" y="2819400"/>
            <a:ext cx="533400" cy="8382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6553200" y="3733800"/>
            <a:ext cx="1219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7086600" y="2819400"/>
            <a:ext cx="1066800" cy="16002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6807200" y="3733800"/>
            <a:ext cx="1957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(X+dX,Y+dY,Z)</a:t>
            </a:r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5410200" y="30480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H="1">
            <a:off x="5257800" y="2895600"/>
            <a:ext cx="228600" cy="3810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71" name="Rectangle 31"/>
          <p:cNvSpPr>
            <a:spLocks noChangeArrowheads="1"/>
          </p:cNvSpPr>
          <p:nvPr/>
        </p:nvSpPr>
        <p:spPr bwMode="auto">
          <a:xfrm>
            <a:off x="4953000" y="34290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5029200" y="2895600"/>
            <a:ext cx="457200" cy="7620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5181600" y="3352800"/>
            <a:ext cx="1495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(x+dx,y+dy)</a:t>
            </a: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517525" y="5124450"/>
            <a:ext cx="1517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</a:rPr>
              <a:t>x/f=X/Z</a:t>
            </a:r>
          </a:p>
          <a:p>
            <a:r>
              <a:rPr lang="en-US" sz="3200">
                <a:latin typeface="Times New Roman" pitchFamily="18" charset="0"/>
              </a:rPr>
              <a:t>y/f=Y/Z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2514600" y="5105400"/>
            <a:ext cx="3463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</a:rPr>
              <a:t>(x+dx)/f=(X+dX)/Z</a:t>
            </a:r>
          </a:p>
          <a:p>
            <a:r>
              <a:rPr lang="en-US" sz="3200">
                <a:latin typeface="Times New Roman" pitchFamily="18" charset="0"/>
              </a:rPr>
              <a:t>(y+dy)/z=(Y+dY)/Z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7010400" y="5105400"/>
            <a:ext cx="1924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</a:rPr>
              <a:t>dx/f=dX/Z</a:t>
            </a:r>
          </a:p>
          <a:p>
            <a:r>
              <a:rPr lang="en-US" sz="3200">
                <a:latin typeface="Times New Roman" pitchFamily="18" charset="0"/>
              </a:rPr>
              <a:t>dy/f=dY/Z</a:t>
            </a:r>
          </a:p>
        </p:txBody>
      </p:sp>
      <p:sp>
        <p:nvSpPr>
          <p:cNvPr id="10281" name="Text Box 41"/>
          <p:cNvSpPr txBox="1">
            <a:spLocks noChangeArrowheads="1"/>
          </p:cNvSpPr>
          <p:nvPr/>
        </p:nvSpPr>
        <p:spPr bwMode="auto">
          <a:xfrm>
            <a:off x="6248400" y="5235575"/>
            <a:ext cx="641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</a:rPr>
              <a:t>=&gt;</a:t>
            </a:r>
          </a:p>
        </p:txBody>
      </p:sp>
      <p:sp>
        <p:nvSpPr>
          <p:cNvPr id="10282" name="Text Box 42"/>
          <p:cNvSpPr txBox="1">
            <a:spLocks noChangeArrowheads="1"/>
          </p:cNvSpPr>
          <p:nvPr/>
        </p:nvSpPr>
        <p:spPr bwMode="auto">
          <a:xfrm>
            <a:off x="5410200" y="2971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7467600" y="3124200"/>
            <a:ext cx="53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 New Roman" pitchFamily="18" charset="0"/>
              </a:rPr>
              <a:t>d’ </a:t>
            </a:r>
          </a:p>
        </p:txBody>
      </p:sp>
      <p:sp>
        <p:nvSpPr>
          <p:cNvPr id="10284" name="Text Box 44"/>
          <p:cNvSpPr txBox="1">
            <a:spLocks noChangeArrowheads="1"/>
          </p:cNvSpPr>
          <p:nvPr/>
        </p:nvSpPr>
        <p:spPr bwMode="auto">
          <a:xfrm>
            <a:off x="365125" y="1255713"/>
            <a:ext cx="224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From Trucco &amp; Verri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4" grpId="0" autoUpdateAnimBg="0"/>
      <p:bldP spid="10275" grpId="0" autoUpdateAnimBg="0"/>
      <p:bldP spid="1028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Triangulation: Moving the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Camera and Illumination</a:t>
            </a:r>
          </a:p>
        </p:txBody>
      </p:sp>
      <p:sp>
        <p:nvSpPr>
          <p:cNvPr id="1504259" name="Rectangle 3"/>
          <p:cNvSpPr>
            <a:spLocks noChangeArrowheads="1"/>
          </p:cNvSpPr>
          <p:nvPr/>
        </p:nvSpPr>
        <p:spPr bwMode="auto">
          <a:xfrm>
            <a:off x="1524000" y="2895600"/>
            <a:ext cx="1371600" cy="8382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945900">
            <a:off x="1981200" y="2057400"/>
            <a:ext cx="457200" cy="1447800"/>
            <a:chOff x="1560" y="1248"/>
            <a:chExt cx="288" cy="912"/>
          </a:xfrm>
        </p:grpSpPr>
        <p:sp>
          <p:nvSpPr>
            <p:cNvPr id="1504261" name="AutoShape 5"/>
            <p:cNvSpPr>
              <a:spLocks noChangeArrowheads="1"/>
            </p:cNvSpPr>
            <p:nvPr/>
          </p:nvSpPr>
          <p:spPr bwMode="auto">
            <a:xfrm>
              <a:off x="1559" y="1247"/>
              <a:ext cx="288" cy="62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1632" y="1872"/>
              <a:ext cx="144" cy="288"/>
              <a:chOff x="1632" y="1872"/>
              <a:chExt cx="192" cy="384"/>
            </a:xfrm>
          </p:grpSpPr>
          <p:sp>
            <p:nvSpPr>
              <p:cNvPr id="1504263" name="Rectangle 7"/>
              <p:cNvSpPr>
                <a:spLocks noChangeAspect="1" noChangeArrowheads="1"/>
              </p:cNvSpPr>
              <p:nvPr/>
            </p:nvSpPr>
            <p:spPr bwMode="auto">
              <a:xfrm>
                <a:off x="1630" y="2063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4264" name="AutoShape 8"/>
              <p:cNvSpPr>
                <a:spLocks noChangeAspect="1" noChangeArrowheads="1"/>
              </p:cNvSpPr>
              <p:nvPr/>
            </p:nvSpPr>
            <p:spPr bwMode="auto">
              <a:xfrm>
                <a:off x="1631" y="1870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504265" name="Freeform 9"/>
          <p:cNvSpPr>
            <a:spLocks/>
          </p:cNvSpPr>
          <p:nvPr/>
        </p:nvSpPr>
        <p:spPr bwMode="auto">
          <a:xfrm>
            <a:off x="1524000" y="1600200"/>
            <a:ext cx="1625600" cy="850900"/>
          </a:xfrm>
          <a:custGeom>
            <a:avLst/>
            <a:gdLst/>
            <a:ahLst/>
            <a:cxnLst>
              <a:cxn ang="0">
                <a:pos x="192" y="384"/>
              </a:cxn>
              <a:cxn ang="0">
                <a:pos x="240" y="384"/>
              </a:cxn>
              <a:cxn ang="0">
                <a:pos x="384" y="528"/>
              </a:cxn>
              <a:cxn ang="0">
                <a:pos x="624" y="336"/>
              </a:cxn>
              <a:cxn ang="0">
                <a:pos x="816" y="480"/>
              </a:cxn>
              <a:cxn ang="0">
                <a:pos x="1008" y="144"/>
              </a:cxn>
              <a:cxn ang="0">
                <a:pos x="720" y="48"/>
              </a:cxn>
              <a:cxn ang="0">
                <a:pos x="480" y="144"/>
              </a:cxn>
              <a:cxn ang="0">
                <a:pos x="192" y="48"/>
              </a:cxn>
              <a:cxn ang="0">
                <a:pos x="0" y="432"/>
              </a:cxn>
              <a:cxn ang="0">
                <a:pos x="192" y="384"/>
              </a:cxn>
            </a:cxnLst>
            <a:rect l="0" t="0" r="r" b="b"/>
            <a:pathLst>
              <a:path w="1024" h="536">
                <a:moveTo>
                  <a:pt x="192" y="384"/>
                </a:moveTo>
                <a:cubicBezTo>
                  <a:pt x="232" y="376"/>
                  <a:pt x="208" y="360"/>
                  <a:pt x="240" y="384"/>
                </a:cubicBezTo>
                <a:cubicBezTo>
                  <a:pt x="272" y="408"/>
                  <a:pt x="320" y="536"/>
                  <a:pt x="384" y="528"/>
                </a:cubicBezTo>
                <a:cubicBezTo>
                  <a:pt x="448" y="520"/>
                  <a:pt x="552" y="344"/>
                  <a:pt x="624" y="336"/>
                </a:cubicBezTo>
                <a:cubicBezTo>
                  <a:pt x="696" y="328"/>
                  <a:pt x="752" y="512"/>
                  <a:pt x="816" y="480"/>
                </a:cubicBezTo>
                <a:cubicBezTo>
                  <a:pt x="880" y="448"/>
                  <a:pt x="1024" y="216"/>
                  <a:pt x="1008" y="144"/>
                </a:cubicBezTo>
                <a:cubicBezTo>
                  <a:pt x="992" y="72"/>
                  <a:pt x="808" y="48"/>
                  <a:pt x="720" y="48"/>
                </a:cubicBezTo>
                <a:cubicBezTo>
                  <a:pt x="632" y="48"/>
                  <a:pt x="568" y="144"/>
                  <a:pt x="480" y="144"/>
                </a:cubicBezTo>
                <a:cubicBezTo>
                  <a:pt x="392" y="144"/>
                  <a:pt x="272" y="0"/>
                  <a:pt x="192" y="48"/>
                </a:cubicBezTo>
                <a:cubicBezTo>
                  <a:pt x="112" y="96"/>
                  <a:pt x="0" y="376"/>
                  <a:pt x="0" y="432"/>
                </a:cubicBezTo>
                <a:cubicBezTo>
                  <a:pt x="0" y="488"/>
                  <a:pt x="152" y="392"/>
                  <a:pt x="192" y="384"/>
                </a:cubicBez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4266" name="Line 10"/>
          <p:cNvSpPr>
            <a:spLocks noChangeShapeType="1"/>
          </p:cNvSpPr>
          <p:nvPr/>
        </p:nvSpPr>
        <p:spPr bwMode="auto">
          <a:xfrm flipV="1">
            <a:off x="1828800" y="2438400"/>
            <a:ext cx="3048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4267" name="AutoShape 11"/>
          <p:cNvSpPr>
            <a:spLocks noChangeArrowheads="1"/>
          </p:cNvSpPr>
          <p:nvPr/>
        </p:nvSpPr>
        <p:spPr bwMode="auto">
          <a:xfrm>
            <a:off x="1714500" y="3238500"/>
            <a:ext cx="2286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4268" name="Arc 12"/>
          <p:cNvSpPr>
            <a:spLocks/>
          </p:cNvSpPr>
          <p:nvPr/>
        </p:nvSpPr>
        <p:spPr bwMode="auto">
          <a:xfrm rot="13500000" flipH="1">
            <a:off x="1943100" y="3657600"/>
            <a:ext cx="5334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4269" name="Oval 13"/>
          <p:cNvSpPr>
            <a:spLocks noChangeArrowheads="1"/>
          </p:cNvSpPr>
          <p:nvPr/>
        </p:nvSpPr>
        <p:spPr bwMode="auto">
          <a:xfrm>
            <a:off x="2133600" y="37338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noFill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04270" name="Picture 14" descr="scanner-head-and-david-head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470400"/>
            <a:ext cx="3581400" cy="2235200"/>
          </a:xfrm>
          <a:prstGeom prst="rect">
            <a:avLst/>
          </a:prstGeom>
          <a:noFill/>
          <a:ln w="0">
            <a:solidFill>
              <a:schemeClr val="tx2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1504271" name="Picture 15" descr="scanner_princip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5029200" y="2057400"/>
            <a:ext cx="2968090" cy="4572000"/>
          </a:xfrm>
          <a:prstGeom prst="rect">
            <a:avLst/>
          </a:prstGeom>
          <a:solidFill>
            <a:schemeClr val="accent1"/>
          </a:solidFill>
          <a:effectLst>
            <a:outerShdw dist="1796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avid-b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6847"/>
          <a:stretch>
            <a:fillRect/>
          </a:stretch>
        </p:blipFill>
        <p:spPr bwMode="auto">
          <a:xfrm>
            <a:off x="6805613" y="0"/>
            <a:ext cx="23383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3058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 Digital Michelangelo Project</a:t>
            </a:r>
          </a:p>
        </p:txBody>
      </p:sp>
      <p:pic>
        <p:nvPicPr>
          <p:cNvPr id="30724" name="Picture 4" descr="awakening-b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504950"/>
            <a:ext cx="1828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barbuto-b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00325" y="1504950"/>
            <a:ext cx="1819275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youthful-b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504950"/>
            <a:ext cx="1828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atlas-b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04950"/>
            <a:ext cx="1828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stmattew-b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447800"/>
            <a:ext cx="18288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night-b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4662488"/>
            <a:ext cx="245903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day-bl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1563" y="4724400"/>
            <a:ext cx="2459037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dawn-bl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4495800"/>
            <a:ext cx="245903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 descr="dusk-bl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4662488"/>
            <a:ext cx="245903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Marc Levoy (Stanford)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11150" y="5226050"/>
            <a:ext cx="4184650" cy="1060450"/>
          </a:xfrm>
        </p:spPr>
        <p:txBody>
          <a:bodyPr>
            <a:normAutofit fontScale="85000" lnSpcReduction="20000"/>
          </a:bodyPr>
          <a:lstStyle/>
          <a:p>
            <a:pPr marL="285750" indent="-285750" eaLnBrk="1" hangingPunct="1">
              <a:lnSpc>
                <a:spcPct val="90000"/>
              </a:lnSpc>
              <a:defRPr/>
            </a:pPr>
            <a:r>
              <a:rPr lang="en-US" sz="2400"/>
              <a:t>calibrated motions</a:t>
            </a:r>
          </a:p>
          <a:p>
            <a:pPr marL="685800" lvl="1" indent="-228600" eaLnBrk="1" hangingPunct="1">
              <a:lnSpc>
                <a:spcPct val="90000"/>
              </a:lnSpc>
              <a:defRPr/>
            </a:pPr>
            <a:r>
              <a:rPr lang="en-US" sz="2000"/>
              <a:t>pitch  </a:t>
            </a:r>
            <a:r>
              <a:rPr lang="en-US" sz="2000">
                <a:solidFill>
                  <a:schemeClr val="tx2"/>
                </a:solidFill>
              </a:rPr>
              <a:t>(yellow)</a:t>
            </a:r>
          </a:p>
          <a:p>
            <a:pPr marL="685800" lvl="1" indent="-228600" eaLnBrk="1" hangingPunct="1">
              <a:lnSpc>
                <a:spcPct val="90000"/>
              </a:lnSpc>
              <a:defRPr/>
            </a:pPr>
            <a:r>
              <a:rPr lang="en-US" sz="2000"/>
              <a:t>pan  </a:t>
            </a:r>
            <a:r>
              <a:rPr lang="en-US" sz="2000">
                <a:solidFill>
                  <a:srgbClr val="53C2FF"/>
                </a:solidFill>
              </a:rPr>
              <a:t>(blue)</a:t>
            </a:r>
          </a:p>
          <a:p>
            <a:pPr marL="685800" lvl="1" indent="-228600" eaLnBrk="1" hangingPunct="1">
              <a:lnSpc>
                <a:spcPct val="90000"/>
              </a:lnSpc>
              <a:defRPr/>
            </a:pPr>
            <a:r>
              <a:rPr lang="en-US" sz="2000"/>
              <a:t>horizontal translation  </a:t>
            </a:r>
            <a:r>
              <a:rPr lang="en-US" sz="2000">
                <a:solidFill>
                  <a:schemeClr val="accent2"/>
                </a:solidFill>
              </a:rPr>
              <a:t>(orange)</a:t>
            </a:r>
          </a:p>
        </p:txBody>
      </p:sp>
      <p:sp>
        <p:nvSpPr>
          <p:cNvPr id="5693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006975" y="5200650"/>
            <a:ext cx="3894138" cy="1111250"/>
          </a:xfrm>
        </p:spPr>
        <p:txBody>
          <a:bodyPr>
            <a:normAutofit fontScale="85000" lnSpcReduction="20000"/>
          </a:bodyPr>
          <a:lstStyle/>
          <a:p>
            <a:pPr marL="285750" indent="-285750" eaLnBrk="1" hangingPunct="1">
              <a:lnSpc>
                <a:spcPct val="90000"/>
              </a:lnSpc>
              <a:defRPr/>
            </a:pPr>
            <a:r>
              <a:rPr lang="en-US" sz="2400"/>
              <a:t>uncalibrated motions</a:t>
            </a:r>
          </a:p>
          <a:p>
            <a:pPr marL="685800" lvl="1" indent="-228600" eaLnBrk="1" hangingPunct="1">
              <a:lnSpc>
                <a:spcPct val="90000"/>
              </a:lnSpc>
              <a:defRPr/>
            </a:pPr>
            <a:r>
              <a:rPr lang="en-US" sz="2000"/>
              <a:t>vertical translation</a:t>
            </a:r>
          </a:p>
          <a:p>
            <a:pPr marL="685800" lvl="1" indent="-228600" eaLnBrk="1" hangingPunct="1">
              <a:lnSpc>
                <a:spcPct val="90000"/>
              </a:lnSpc>
              <a:defRPr/>
            </a:pPr>
            <a:r>
              <a:rPr lang="en-US" sz="2000"/>
              <a:t>remounting the scan head</a:t>
            </a:r>
          </a:p>
          <a:p>
            <a:pPr marL="685800" lvl="1" indent="-228600" eaLnBrk="1" hangingPunct="1">
              <a:lnSpc>
                <a:spcPct val="90000"/>
              </a:lnSpc>
              <a:defRPr/>
            </a:pPr>
            <a:r>
              <a:rPr lang="en-US" sz="2000"/>
              <a:t>moving  the entire gantry</a:t>
            </a:r>
          </a:p>
        </p:txBody>
      </p:sp>
      <p:pic>
        <p:nvPicPr>
          <p:cNvPr id="31749" name="Picture 5" descr="wv3-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013" y="1798638"/>
            <a:ext cx="4624387" cy="3149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4241800" y="4648200"/>
            <a:ext cx="939800" cy="1905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sm" len="lg"/>
            <a:tailEnd type="triangle" w="sm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gantry-and-angel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8" y="2397125"/>
            <a:ext cx="2679700" cy="35941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32771" name="Picture 3" descr="mgantry-scanner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3713" y="2395538"/>
            <a:ext cx="2798762" cy="35956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70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Scanner design</a:t>
            </a:r>
          </a:p>
        </p:txBody>
      </p:sp>
      <p:pic>
        <p:nvPicPr>
          <p:cNvPr id="32773" name="Picture 5" descr="mgantry-truss-extensions-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397125"/>
            <a:ext cx="2887663" cy="35941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8588" y="1738313"/>
            <a:ext cx="5703887" cy="4252912"/>
            <a:chOff x="81" y="1095"/>
            <a:chExt cx="3593" cy="2679"/>
          </a:xfrm>
        </p:grpSpPr>
        <p:pic>
          <p:nvPicPr>
            <p:cNvPr id="32782" name="Picture 7" descr="mgantry-and-angel-annotated-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" y="1509"/>
              <a:ext cx="1686" cy="2265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32783" name="Picture 8" descr="mgantry-scannerhead-annotated-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11" y="1510"/>
              <a:ext cx="1763" cy="226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32784" name="Text Box 9"/>
            <p:cNvSpPr txBox="1">
              <a:spLocks noChangeArrowheads="1"/>
            </p:cNvSpPr>
            <p:nvPr/>
          </p:nvSpPr>
          <p:spPr bwMode="auto">
            <a:xfrm>
              <a:off x="1431" y="1095"/>
              <a:ext cx="1207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4 motorized axes</a:t>
              </a:r>
            </a:p>
          </p:txBody>
        </p:sp>
        <p:sp>
          <p:nvSpPr>
            <p:cNvPr id="32785" name="Line 10"/>
            <p:cNvSpPr>
              <a:spLocks noChangeShapeType="1"/>
            </p:cNvSpPr>
            <p:nvPr/>
          </p:nvSpPr>
          <p:spPr bwMode="auto">
            <a:xfrm flipH="1">
              <a:off x="1527" y="1345"/>
              <a:ext cx="381" cy="61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arrow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6" name="Line 11"/>
            <p:cNvSpPr>
              <a:spLocks noChangeShapeType="1"/>
            </p:cNvSpPr>
            <p:nvPr/>
          </p:nvSpPr>
          <p:spPr bwMode="auto">
            <a:xfrm>
              <a:off x="2039" y="1345"/>
              <a:ext cx="544" cy="61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arrow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32150" y="4419600"/>
            <a:ext cx="3148013" cy="2378075"/>
            <a:chOff x="2036" y="2784"/>
            <a:chExt cx="1983" cy="1498"/>
          </a:xfrm>
        </p:grpSpPr>
        <p:sp>
          <p:nvSpPr>
            <p:cNvPr id="32780" name="Text Box 13"/>
            <p:cNvSpPr txBox="1">
              <a:spLocks noChangeArrowheads="1"/>
            </p:cNvSpPr>
            <p:nvPr/>
          </p:nvSpPr>
          <p:spPr bwMode="auto">
            <a:xfrm>
              <a:off x="2036" y="3840"/>
              <a:ext cx="1983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laser, range camera,</a:t>
              </a:r>
            </a:p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white light, and color camera</a:t>
              </a:r>
            </a:p>
          </p:txBody>
        </p:sp>
        <p:sp>
          <p:nvSpPr>
            <p:cNvPr id="32781" name="Line 14"/>
            <p:cNvSpPr>
              <a:spLocks noChangeShapeType="1"/>
            </p:cNvSpPr>
            <p:nvPr/>
          </p:nvSpPr>
          <p:spPr bwMode="auto">
            <a:xfrm flipV="1">
              <a:off x="2308" y="2784"/>
              <a:ext cx="140" cy="109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arrow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7258050" y="1606550"/>
            <a:ext cx="1795463" cy="2432050"/>
            <a:chOff x="4572" y="1012"/>
            <a:chExt cx="1131" cy="1532"/>
          </a:xfrm>
        </p:grpSpPr>
        <p:sp>
          <p:nvSpPr>
            <p:cNvPr id="32777" name="Text Box 16"/>
            <p:cNvSpPr txBox="1">
              <a:spLocks noChangeArrowheads="1"/>
            </p:cNvSpPr>
            <p:nvPr/>
          </p:nvSpPr>
          <p:spPr bwMode="auto">
            <a:xfrm>
              <a:off x="4572" y="1012"/>
              <a:ext cx="1131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truss extensions</a:t>
              </a:r>
            </a:p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for tall statues</a:t>
              </a:r>
            </a:p>
          </p:txBody>
        </p:sp>
        <p:sp>
          <p:nvSpPr>
            <p:cNvPr id="32778" name="Line 17"/>
            <p:cNvSpPr>
              <a:spLocks noChangeShapeType="1"/>
            </p:cNvSpPr>
            <p:nvPr/>
          </p:nvSpPr>
          <p:spPr bwMode="auto">
            <a:xfrm flipH="1">
              <a:off x="4885" y="1440"/>
              <a:ext cx="165" cy="110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arrow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Line 18"/>
            <p:cNvSpPr>
              <a:spLocks noChangeShapeType="1"/>
            </p:cNvSpPr>
            <p:nvPr/>
          </p:nvSpPr>
          <p:spPr bwMode="auto">
            <a:xfrm>
              <a:off x="5149" y="1440"/>
              <a:ext cx="171" cy="110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arrow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/>
              <a:t>Scanning the David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idx="1"/>
          </p:nvPr>
        </p:nvSpPr>
        <p:spPr>
          <a:xfrm>
            <a:off x="3975100" y="5232400"/>
            <a:ext cx="5080000" cy="1066800"/>
          </a:xfrm>
        </p:spPr>
        <p:txBody>
          <a:bodyPr lIns="92075" tIns="46038" rIns="92075" bIns="46038"/>
          <a:lstStyle/>
          <a:p>
            <a:pPr marL="285750" indent="-28575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/>
              <a:t>height of gantry:        7.5 meters</a:t>
            </a:r>
          </a:p>
          <a:p>
            <a:pPr marL="285750" indent="-28575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/>
              <a:t>weight of gantry:       800 kilograms</a:t>
            </a:r>
          </a:p>
        </p:txBody>
      </p:sp>
      <p:pic>
        <p:nvPicPr>
          <p:cNvPr id="33796" name="Picture 4" descr="gantry-with-david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981200"/>
            <a:ext cx="2997200" cy="4495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33797" name="Picture 5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981200"/>
            <a:ext cx="4495800" cy="2806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67302" name="Oval 6"/>
          <p:cNvSpPr>
            <a:spLocks noChangeArrowheads="1"/>
          </p:cNvSpPr>
          <p:nvPr/>
        </p:nvSpPr>
        <p:spPr bwMode="auto">
          <a:xfrm>
            <a:off x="2068513" y="4689475"/>
            <a:ext cx="644525" cy="64452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303" name="Oval 7"/>
          <p:cNvSpPr>
            <a:spLocks noChangeArrowheads="1"/>
          </p:cNvSpPr>
          <p:nvPr/>
        </p:nvSpPr>
        <p:spPr bwMode="auto">
          <a:xfrm>
            <a:off x="2057400" y="5984875"/>
            <a:ext cx="644525" cy="64452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302" grpId="0" animBg="1"/>
      <p:bldP spid="56730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Triangulation Scanner Issues</a:t>
            </a:r>
          </a:p>
        </p:txBody>
      </p:sp>
      <p:sp>
        <p:nvSpPr>
          <p:cNvPr id="150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Accuracy proportional to working volume</a:t>
            </a:r>
            <a:br>
              <a:rPr lang="en-US" sz="2400">
                <a:sym typeface="Symbol" pitchFamily="18" charset="2"/>
              </a:rPr>
            </a:br>
            <a:r>
              <a:rPr lang="en-US" sz="2400">
                <a:sym typeface="Symbol" pitchFamily="18" charset="2"/>
              </a:rPr>
              <a:t>(typical is ~1000:1)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Scales down to small working volume</a:t>
            </a:r>
            <a:br>
              <a:rPr lang="en-US" sz="2400">
                <a:sym typeface="Symbol" pitchFamily="18" charset="2"/>
              </a:rPr>
            </a:br>
            <a:r>
              <a:rPr lang="en-US" sz="2400">
                <a:sym typeface="Symbol" pitchFamily="18" charset="2"/>
              </a:rPr>
              <a:t>(e.g. 5 cm. working volume, 50 m. accuracy)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Does not scale up (baseline too large…)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Two-line-of-sight problem (shadowing from either camera or laser)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Triangulation angle: non-uniform resolution if too small, shadowing if too big (useful range: 15-30)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Triangulation Scanner Issues</a:t>
            </a:r>
          </a:p>
        </p:txBody>
      </p:sp>
      <p:sp>
        <p:nvSpPr>
          <p:cNvPr id="150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Accuracy proportional to working volume</a:t>
            </a:r>
            <a:br>
              <a:rPr lang="en-US" sz="2400">
                <a:sym typeface="Symbol" pitchFamily="18" charset="2"/>
              </a:rPr>
            </a:br>
            <a:r>
              <a:rPr lang="en-US" sz="2400">
                <a:sym typeface="Symbol" pitchFamily="18" charset="2"/>
              </a:rPr>
              <a:t>(typical is ~1000:1)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Scales down to small working volume</a:t>
            </a:r>
            <a:br>
              <a:rPr lang="en-US" sz="2400">
                <a:sym typeface="Symbol" pitchFamily="18" charset="2"/>
              </a:rPr>
            </a:br>
            <a:r>
              <a:rPr lang="en-US" sz="2400">
                <a:sym typeface="Symbol" pitchFamily="18" charset="2"/>
              </a:rPr>
              <a:t>(e.g. 5 cm. working volume, 50 m. accuracy)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Does not scale up (baseline too large…)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Two-line-of-sight problem (shadowing from either camera or laser)</a:t>
            </a:r>
          </a:p>
          <a:p>
            <a:pPr eaLnBrk="1" hangingPunct="1">
              <a:defRPr/>
            </a:pPr>
            <a:r>
              <a:rPr lang="en-US" sz="2400">
                <a:sym typeface="Symbol" pitchFamily="18" charset="2"/>
              </a:rPr>
              <a:t>Triangulation angle: non-uniform resolution if too small, shadowing if too big (useful range: 15-30)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Multi-Stripe Triangulation</a:t>
            </a:r>
          </a:p>
        </p:txBody>
      </p:sp>
      <p:sp>
        <p:nvSpPr>
          <p:cNvPr id="150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 go faster, project multiple stripes</a:t>
            </a:r>
          </a:p>
          <a:p>
            <a:pPr eaLnBrk="1" hangingPunct="1">
              <a:defRPr/>
            </a:pPr>
            <a:r>
              <a:rPr lang="en-US"/>
              <a:t>But which stripe is which?</a:t>
            </a:r>
          </a:p>
          <a:p>
            <a:pPr eaLnBrk="1" hangingPunct="1">
              <a:defRPr/>
            </a:pPr>
            <a:r>
              <a:rPr lang="en-US"/>
              <a:t>Answer #1: assume surface continuity</a:t>
            </a:r>
          </a:p>
        </p:txBody>
      </p:sp>
      <p:pic>
        <p:nvPicPr>
          <p:cNvPr id="1508356" name="Picture 4" descr="lvb"/>
          <p:cNvPicPr>
            <a:picLocks noChangeAspect="1" noChangeArrowheads="1"/>
          </p:cNvPicPr>
          <p:nvPr/>
        </p:nvPicPr>
        <p:blipFill>
          <a:blip r:embed="rId2" cstate="print"/>
          <a:srcRect t="10091" b="22635"/>
          <a:stretch>
            <a:fillRect/>
          </a:stretch>
        </p:blipFill>
        <p:spPr bwMode="auto">
          <a:xfrm>
            <a:off x="3013075" y="3683000"/>
            <a:ext cx="3117850" cy="3048000"/>
          </a:xfrm>
          <a:prstGeom prst="rect">
            <a:avLst/>
          </a:prstGeom>
          <a:noFill/>
          <a:ln w="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Multi-Stripe Triangulation</a:t>
            </a:r>
          </a:p>
        </p:txBody>
      </p:sp>
      <p:sp>
        <p:nvSpPr>
          <p:cNvPr id="150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 go faster, project multiple stripes</a:t>
            </a:r>
          </a:p>
          <a:p>
            <a:pPr eaLnBrk="1" hangingPunct="1">
              <a:defRPr/>
            </a:pPr>
            <a:r>
              <a:rPr lang="en-US"/>
              <a:t>But which stripe is which?</a:t>
            </a:r>
          </a:p>
          <a:p>
            <a:pPr eaLnBrk="1" hangingPunct="1">
              <a:defRPr/>
            </a:pPr>
            <a:r>
              <a:rPr lang="en-US"/>
              <a:t>Answer #2: colored stripes (or dots)</a:t>
            </a:r>
          </a:p>
        </p:txBody>
      </p:sp>
      <p:pic>
        <p:nvPicPr>
          <p:cNvPr id="1509380" name="Picture 4" descr="colorstripe"/>
          <p:cNvPicPr>
            <a:picLocks noChangeAspect="1" noChangeArrowheads="1"/>
          </p:cNvPicPr>
          <p:nvPr/>
        </p:nvPicPr>
        <p:blipFill>
          <a:blip r:embed="rId2" cstate="print"/>
          <a:srcRect l="720" t="11769" b="13513"/>
          <a:stretch>
            <a:fillRect/>
          </a:stretch>
        </p:blipFill>
        <p:spPr bwMode="auto">
          <a:xfrm>
            <a:off x="2798763" y="4038600"/>
            <a:ext cx="3546475" cy="2205038"/>
          </a:xfrm>
          <a:prstGeom prst="rect">
            <a:avLst/>
          </a:prstGeom>
          <a:noFill/>
          <a:ln w="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Multi-Stripe Triangulation</a:t>
            </a:r>
          </a:p>
        </p:txBody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 go faster, project multiple stripes</a:t>
            </a:r>
          </a:p>
          <a:p>
            <a:pPr eaLnBrk="1" hangingPunct="1">
              <a:defRPr/>
            </a:pPr>
            <a:r>
              <a:rPr lang="en-US"/>
              <a:t>But which stripe is which?</a:t>
            </a:r>
          </a:p>
          <a:p>
            <a:pPr eaLnBrk="1" hangingPunct="1">
              <a:defRPr/>
            </a:pPr>
            <a:r>
              <a:rPr lang="en-US"/>
              <a:t>Answer #3: time-coded stripes</a:t>
            </a:r>
          </a:p>
        </p:txBody>
      </p:sp>
      <p:pic>
        <p:nvPicPr>
          <p:cNvPr id="1510404" name="Picture 4" descr="allframes"/>
          <p:cNvPicPr>
            <a:picLocks noChangeAspect="1" noChangeArrowheads="1"/>
          </p:cNvPicPr>
          <p:nvPr/>
        </p:nvPicPr>
        <p:blipFill>
          <a:blip r:embed="rId2" cstate="print"/>
          <a:srcRect r="19278" b="53072"/>
          <a:stretch>
            <a:fillRect/>
          </a:stretch>
        </p:blipFill>
        <p:spPr bwMode="auto">
          <a:xfrm>
            <a:off x="371475" y="3671888"/>
            <a:ext cx="8401050" cy="3125787"/>
          </a:xfrm>
          <a:prstGeom prst="rect">
            <a:avLst/>
          </a:prstGeom>
          <a:noFill/>
          <a:ln w="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Magnification</a:t>
            </a:r>
          </a:p>
        </p:txBody>
      </p:sp>
      <p:pic>
        <p:nvPicPr>
          <p:cNvPr id="11267" name="Picture 3" descr="per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839200" cy="4121150"/>
          </a:xfrm>
          <a:prstGeom prst="rect">
            <a:avLst/>
          </a:prstGeo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8077200" y="2819400"/>
            <a:ext cx="1017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(X,Y,Z)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257800" y="2514600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(x,y)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219200" y="31242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Center of</a:t>
            </a:r>
          </a:p>
          <a:p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Projection</a:t>
            </a: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V="1">
            <a:off x="2971800" y="2895600"/>
            <a:ext cx="2514600" cy="762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2971800" y="2819400"/>
            <a:ext cx="5181600" cy="1524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5486400" y="3048000"/>
            <a:ext cx="152400" cy="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7620000" y="3200400"/>
            <a:ext cx="152400" cy="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2971800" y="2971800"/>
            <a:ext cx="4648200" cy="6858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H="1">
            <a:off x="7620000" y="2819400"/>
            <a:ext cx="533400" cy="8382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6553200" y="3733800"/>
            <a:ext cx="1219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>
            <a:off x="7086600" y="2819400"/>
            <a:ext cx="1066800" cy="1600200"/>
          </a:xfrm>
          <a:prstGeom prst="line">
            <a:avLst/>
          </a:prstGeom>
          <a:noFill/>
          <a:ln w="2222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807200" y="3733800"/>
            <a:ext cx="1957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(X+dX,Y+dY,Z)</a:t>
            </a: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5410200" y="30480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H="1">
            <a:off x="5257800" y="2895600"/>
            <a:ext cx="228600" cy="3810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4953000" y="34290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H="1">
            <a:off x="5029200" y="2895600"/>
            <a:ext cx="457200" cy="76200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5181600" y="3352800"/>
            <a:ext cx="1495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 New Roman" pitchFamily="18" charset="0"/>
              </a:rPr>
              <a:t>(x+dx,y+dy)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5410200" y="2971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7467600" y="31242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381000" y="4800600"/>
            <a:ext cx="67389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Magnification: |m|=||</a:t>
            </a:r>
            <a:r>
              <a:rPr lang="en-US" sz="2800" b="1">
                <a:latin typeface="Times New Roman" pitchFamily="18" charset="0"/>
              </a:rPr>
              <a:t>d’</a:t>
            </a:r>
            <a:r>
              <a:rPr lang="en-US" sz="2800">
                <a:latin typeface="Times New Roman" pitchFamily="18" charset="0"/>
              </a:rPr>
              <a:t>||/||</a:t>
            </a:r>
            <a:r>
              <a:rPr lang="en-US" sz="2800" b="1">
                <a:latin typeface="Times New Roman" pitchFamily="18" charset="0"/>
              </a:rPr>
              <a:t>d</a:t>
            </a:r>
            <a:r>
              <a:rPr lang="en-US" sz="2800">
                <a:latin typeface="Times New Roman" pitchFamily="18" charset="0"/>
              </a:rPr>
              <a:t>||=|f/Z|</a:t>
            </a:r>
          </a:p>
          <a:p>
            <a:r>
              <a:rPr lang="en-US" sz="2800">
                <a:latin typeface="Times New Roman" pitchFamily="18" charset="0"/>
              </a:rPr>
              <a:t>	or m=f/Z</a:t>
            </a:r>
          </a:p>
          <a:p>
            <a:r>
              <a:rPr lang="en-US" sz="2800">
                <a:latin typeface="Times New Roman" pitchFamily="18" charset="0"/>
              </a:rPr>
              <a:t>	m is negative when image is inverted…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365125" y="1255713"/>
            <a:ext cx="224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From Trucco &amp; Verri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2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Time-Coded Light Patterns</a:t>
            </a:r>
          </a:p>
        </p:txBody>
      </p:sp>
      <p:sp>
        <p:nvSpPr>
          <p:cNvPr id="151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/>
              <a:t>Assign each stripe a unique illumination code</a:t>
            </a:r>
            <a:br>
              <a:rPr lang="en-US" sz="2400"/>
            </a:br>
            <a:r>
              <a:rPr lang="en-US" sz="2400"/>
              <a:t>over time [Posdamer 82]</a:t>
            </a:r>
          </a:p>
        </p:txBody>
      </p:sp>
      <p:sp>
        <p:nvSpPr>
          <p:cNvPr id="1511428" name="Rectangle 4"/>
          <p:cNvSpPr>
            <a:spLocks noChangeArrowheads="1"/>
          </p:cNvSpPr>
          <p:nvPr/>
        </p:nvSpPr>
        <p:spPr bwMode="auto">
          <a:xfrm>
            <a:off x="40386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38200" y="4114800"/>
            <a:ext cx="914400" cy="457200"/>
            <a:chOff x="816" y="2208"/>
            <a:chExt cx="576" cy="288"/>
          </a:xfrm>
        </p:grpSpPr>
        <p:sp>
          <p:nvSpPr>
            <p:cNvPr id="1511430" name="Rectangle 6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31" name="Rectangle 7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11432" name="Rectangle 8"/>
          <p:cNvSpPr>
            <a:spLocks noChangeArrowheads="1"/>
          </p:cNvSpPr>
          <p:nvPr/>
        </p:nvSpPr>
        <p:spPr bwMode="auto">
          <a:xfrm>
            <a:off x="8382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752600" y="4114800"/>
            <a:ext cx="914400" cy="457200"/>
            <a:chOff x="816" y="2208"/>
            <a:chExt cx="576" cy="288"/>
          </a:xfrm>
        </p:grpSpPr>
        <p:sp>
          <p:nvSpPr>
            <p:cNvPr id="1511434" name="Rectangle 10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35" name="Rectangle 11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11436" name="Rectangle 12"/>
          <p:cNvSpPr>
            <a:spLocks noChangeArrowheads="1"/>
          </p:cNvSpPr>
          <p:nvPr/>
        </p:nvSpPr>
        <p:spPr bwMode="auto">
          <a:xfrm>
            <a:off x="31242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581400" y="4114800"/>
            <a:ext cx="914400" cy="457200"/>
            <a:chOff x="960" y="2832"/>
            <a:chExt cx="576" cy="288"/>
          </a:xfrm>
        </p:grpSpPr>
        <p:sp>
          <p:nvSpPr>
            <p:cNvPr id="1511438" name="Rectangle 14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39" name="Rectangle 15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667000" y="4114800"/>
            <a:ext cx="914400" cy="457200"/>
            <a:chOff x="960" y="2832"/>
            <a:chExt cx="576" cy="288"/>
          </a:xfrm>
        </p:grpSpPr>
        <p:sp>
          <p:nvSpPr>
            <p:cNvPr id="1511441" name="Rectangle 17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42" name="Rectangle 18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752600" y="4648200"/>
            <a:ext cx="914400" cy="457200"/>
            <a:chOff x="960" y="2832"/>
            <a:chExt cx="576" cy="288"/>
          </a:xfrm>
        </p:grpSpPr>
        <p:sp>
          <p:nvSpPr>
            <p:cNvPr id="1511444" name="Rectangle 20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45" name="Rectangle 21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3581400" y="4648200"/>
            <a:ext cx="914400" cy="457200"/>
            <a:chOff x="960" y="2832"/>
            <a:chExt cx="576" cy="288"/>
          </a:xfrm>
        </p:grpSpPr>
        <p:sp>
          <p:nvSpPr>
            <p:cNvPr id="1511447" name="Rectangle 23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48" name="Rectangle 24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667000" y="4648200"/>
            <a:ext cx="914400" cy="457200"/>
            <a:chOff x="816" y="2208"/>
            <a:chExt cx="576" cy="288"/>
          </a:xfrm>
        </p:grpSpPr>
        <p:sp>
          <p:nvSpPr>
            <p:cNvPr id="1511450" name="Rectangle 26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51" name="Rectangle 27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838200" y="4648200"/>
            <a:ext cx="914400" cy="457200"/>
            <a:chOff x="816" y="2208"/>
            <a:chExt cx="576" cy="288"/>
          </a:xfrm>
        </p:grpSpPr>
        <p:sp>
          <p:nvSpPr>
            <p:cNvPr id="1511453" name="Rectangle 29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54" name="Rectangle 30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11455" name="Rectangle 31"/>
          <p:cNvSpPr>
            <a:spLocks noChangeArrowheads="1"/>
          </p:cNvSpPr>
          <p:nvPr/>
        </p:nvSpPr>
        <p:spPr bwMode="auto">
          <a:xfrm>
            <a:off x="35814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56" name="Rectangle 32"/>
          <p:cNvSpPr>
            <a:spLocks noChangeArrowheads="1"/>
          </p:cNvSpPr>
          <p:nvPr/>
        </p:nvSpPr>
        <p:spPr bwMode="auto">
          <a:xfrm>
            <a:off x="26670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57" name="Rectangle 33"/>
          <p:cNvSpPr>
            <a:spLocks noChangeArrowheads="1"/>
          </p:cNvSpPr>
          <p:nvPr/>
        </p:nvSpPr>
        <p:spPr bwMode="auto">
          <a:xfrm>
            <a:off x="17526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58" name="Rectangle 34"/>
          <p:cNvSpPr>
            <a:spLocks noChangeArrowheads="1"/>
          </p:cNvSpPr>
          <p:nvPr/>
        </p:nvSpPr>
        <p:spPr bwMode="auto">
          <a:xfrm>
            <a:off x="22098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59" name="Rectangle 35"/>
          <p:cNvSpPr>
            <a:spLocks noChangeArrowheads="1"/>
          </p:cNvSpPr>
          <p:nvPr/>
        </p:nvSpPr>
        <p:spPr bwMode="auto">
          <a:xfrm>
            <a:off x="12954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60" name="Rectangle 36"/>
          <p:cNvSpPr>
            <a:spLocks noChangeArrowheads="1"/>
          </p:cNvSpPr>
          <p:nvPr/>
        </p:nvSpPr>
        <p:spPr bwMode="auto">
          <a:xfrm>
            <a:off x="76962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495800" y="4114800"/>
            <a:ext cx="914400" cy="457200"/>
            <a:chOff x="816" y="2208"/>
            <a:chExt cx="576" cy="288"/>
          </a:xfrm>
        </p:grpSpPr>
        <p:sp>
          <p:nvSpPr>
            <p:cNvPr id="1511462" name="Rectangle 38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63" name="Rectangle 39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11464" name="Rectangle 40"/>
          <p:cNvSpPr>
            <a:spLocks noChangeArrowheads="1"/>
          </p:cNvSpPr>
          <p:nvPr/>
        </p:nvSpPr>
        <p:spPr bwMode="auto">
          <a:xfrm>
            <a:off x="44958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5410200" y="4114800"/>
            <a:ext cx="914400" cy="457200"/>
            <a:chOff x="816" y="2208"/>
            <a:chExt cx="576" cy="288"/>
          </a:xfrm>
        </p:grpSpPr>
        <p:sp>
          <p:nvSpPr>
            <p:cNvPr id="1511466" name="Rectangle 42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67" name="Rectangle 43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11468" name="Rectangle 44"/>
          <p:cNvSpPr>
            <a:spLocks noChangeArrowheads="1"/>
          </p:cNvSpPr>
          <p:nvPr/>
        </p:nvSpPr>
        <p:spPr bwMode="auto">
          <a:xfrm>
            <a:off x="67818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7239000" y="4114800"/>
            <a:ext cx="914400" cy="457200"/>
            <a:chOff x="960" y="2832"/>
            <a:chExt cx="576" cy="288"/>
          </a:xfrm>
        </p:grpSpPr>
        <p:sp>
          <p:nvSpPr>
            <p:cNvPr id="1511470" name="Rectangle 46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71" name="Rectangle 47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6324600" y="4114800"/>
            <a:ext cx="914400" cy="457200"/>
            <a:chOff x="960" y="2832"/>
            <a:chExt cx="576" cy="288"/>
          </a:xfrm>
        </p:grpSpPr>
        <p:sp>
          <p:nvSpPr>
            <p:cNvPr id="1511473" name="Rectangle 49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74" name="Rectangle 50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" name="Group 51"/>
          <p:cNvGrpSpPr>
            <a:grpSpLocks/>
          </p:cNvGrpSpPr>
          <p:nvPr/>
        </p:nvGrpSpPr>
        <p:grpSpPr bwMode="auto">
          <a:xfrm>
            <a:off x="5410200" y="4648200"/>
            <a:ext cx="914400" cy="457200"/>
            <a:chOff x="960" y="2832"/>
            <a:chExt cx="576" cy="288"/>
          </a:xfrm>
        </p:grpSpPr>
        <p:sp>
          <p:nvSpPr>
            <p:cNvPr id="1511476" name="Rectangle 52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77" name="Rectangle 53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7239000" y="4648200"/>
            <a:ext cx="914400" cy="457200"/>
            <a:chOff x="960" y="2832"/>
            <a:chExt cx="576" cy="288"/>
          </a:xfrm>
        </p:grpSpPr>
        <p:sp>
          <p:nvSpPr>
            <p:cNvPr id="1511479" name="Rectangle 55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80" name="Rectangle 56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" name="Group 57"/>
          <p:cNvGrpSpPr>
            <a:grpSpLocks/>
          </p:cNvGrpSpPr>
          <p:nvPr/>
        </p:nvGrpSpPr>
        <p:grpSpPr bwMode="auto">
          <a:xfrm>
            <a:off x="6324600" y="4648200"/>
            <a:ext cx="914400" cy="457200"/>
            <a:chOff x="816" y="2208"/>
            <a:chExt cx="576" cy="288"/>
          </a:xfrm>
        </p:grpSpPr>
        <p:sp>
          <p:nvSpPr>
            <p:cNvPr id="1511482" name="Rectangle 58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83" name="Rectangle 59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4495800" y="4648200"/>
            <a:ext cx="914400" cy="457200"/>
            <a:chOff x="816" y="2208"/>
            <a:chExt cx="576" cy="288"/>
          </a:xfrm>
        </p:grpSpPr>
        <p:sp>
          <p:nvSpPr>
            <p:cNvPr id="1511485" name="Rectangle 61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86" name="Rectangle 62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11487" name="Rectangle 63"/>
          <p:cNvSpPr>
            <a:spLocks noChangeArrowheads="1"/>
          </p:cNvSpPr>
          <p:nvPr/>
        </p:nvSpPr>
        <p:spPr bwMode="auto">
          <a:xfrm>
            <a:off x="72390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88" name="Rectangle 64"/>
          <p:cNvSpPr>
            <a:spLocks noChangeArrowheads="1"/>
          </p:cNvSpPr>
          <p:nvPr/>
        </p:nvSpPr>
        <p:spPr bwMode="auto">
          <a:xfrm>
            <a:off x="63246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89" name="Rectangle 65"/>
          <p:cNvSpPr>
            <a:spLocks noChangeArrowheads="1"/>
          </p:cNvSpPr>
          <p:nvPr/>
        </p:nvSpPr>
        <p:spPr bwMode="auto">
          <a:xfrm>
            <a:off x="5410200" y="5181600"/>
            <a:ext cx="457200" cy="4572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90" name="Rectangle 66"/>
          <p:cNvSpPr>
            <a:spLocks noChangeArrowheads="1"/>
          </p:cNvSpPr>
          <p:nvPr/>
        </p:nvSpPr>
        <p:spPr bwMode="auto">
          <a:xfrm>
            <a:off x="58674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491" name="Rectangle 67"/>
          <p:cNvSpPr>
            <a:spLocks noChangeArrowheads="1"/>
          </p:cNvSpPr>
          <p:nvPr/>
        </p:nvSpPr>
        <p:spPr bwMode="auto">
          <a:xfrm>
            <a:off x="4953000" y="5181600"/>
            <a:ext cx="457200" cy="45720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8" name="Group 68"/>
          <p:cNvGrpSpPr>
            <a:grpSpLocks/>
          </p:cNvGrpSpPr>
          <p:nvPr/>
        </p:nvGrpSpPr>
        <p:grpSpPr bwMode="auto">
          <a:xfrm>
            <a:off x="838200" y="3581400"/>
            <a:ext cx="914400" cy="457200"/>
            <a:chOff x="816" y="2208"/>
            <a:chExt cx="576" cy="288"/>
          </a:xfrm>
        </p:grpSpPr>
        <p:sp>
          <p:nvSpPr>
            <p:cNvPr id="1511493" name="Rectangle 69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94" name="Rectangle 70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" name="Group 71"/>
          <p:cNvGrpSpPr>
            <a:grpSpLocks/>
          </p:cNvGrpSpPr>
          <p:nvPr/>
        </p:nvGrpSpPr>
        <p:grpSpPr bwMode="auto">
          <a:xfrm>
            <a:off x="1752600" y="3581400"/>
            <a:ext cx="914400" cy="457200"/>
            <a:chOff x="816" y="2208"/>
            <a:chExt cx="576" cy="288"/>
          </a:xfrm>
        </p:grpSpPr>
        <p:sp>
          <p:nvSpPr>
            <p:cNvPr id="1511496" name="Rectangle 72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497" name="Rectangle 73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0" name="Group 74"/>
          <p:cNvGrpSpPr>
            <a:grpSpLocks/>
          </p:cNvGrpSpPr>
          <p:nvPr/>
        </p:nvGrpSpPr>
        <p:grpSpPr bwMode="auto">
          <a:xfrm>
            <a:off x="2667000" y="3581400"/>
            <a:ext cx="914400" cy="457200"/>
            <a:chOff x="816" y="2208"/>
            <a:chExt cx="576" cy="288"/>
          </a:xfrm>
        </p:grpSpPr>
        <p:sp>
          <p:nvSpPr>
            <p:cNvPr id="1511499" name="Rectangle 75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500" name="Rectangle 76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77"/>
          <p:cNvGrpSpPr>
            <a:grpSpLocks/>
          </p:cNvGrpSpPr>
          <p:nvPr/>
        </p:nvGrpSpPr>
        <p:grpSpPr bwMode="auto">
          <a:xfrm>
            <a:off x="3581400" y="3581400"/>
            <a:ext cx="914400" cy="457200"/>
            <a:chOff x="816" y="2208"/>
            <a:chExt cx="576" cy="288"/>
          </a:xfrm>
        </p:grpSpPr>
        <p:sp>
          <p:nvSpPr>
            <p:cNvPr id="1511502" name="Rectangle 78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503" name="Rectangle 79"/>
            <p:cNvSpPr>
              <a:spLocks noChangeArrowheads="1"/>
            </p:cNvSpPr>
            <p:nvPr/>
          </p:nvSpPr>
          <p:spPr bwMode="auto">
            <a:xfrm>
              <a:off x="1104" y="2208"/>
              <a:ext cx="288" cy="288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2" name="Group 80"/>
          <p:cNvGrpSpPr>
            <a:grpSpLocks/>
          </p:cNvGrpSpPr>
          <p:nvPr/>
        </p:nvGrpSpPr>
        <p:grpSpPr bwMode="auto">
          <a:xfrm>
            <a:off x="5410200" y="3581400"/>
            <a:ext cx="914400" cy="457200"/>
            <a:chOff x="960" y="2832"/>
            <a:chExt cx="576" cy="288"/>
          </a:xfrm>
        </p:grpSpPr>
        <p:sp>
          <p:nvSpPr>
            <p:cNvPr id="1511505" name="Rectangle 81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506" name="Rectangle 82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" name="Group 83"/>
          <p:cNvGrpSpPr>
            <a:grpSpLocks/>
          </p:cNvGrpSpPr>
          <p:nvPr/>
        </p:nvGrpSpPr>
        <p:grpSpPr bwMode="auto">
          <a:xfrm>
            <a:off x="4495800" y="3581400"/>
            <a:ext cx="914400" cy="457200"/>
            <a:chOff x="960" y="2832"/>
            <a:chExt cx="576" cy="288"/>
          </a:xfrm>
        </p:grpSpPr>
        <p:sp>
          <p:nvSpPr>
            <p:cNvPr id="1511508" name="Rectangle 84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509" name="Rectangle 85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86"/>
          <p:cNvGrpSpPr>
            <a:grpSpLocks/>
          </p:cNvGrpSpPr>
          <p:nvPr/>
        </p:nvGrpSpPr>
        <p:grpSpPr bwMode="auto">
          <a:xfrm>
            <a:off x="7239000" y="3581400"/>
            <a:ext cx="914400" cy="457200"/>
            <a:chOff x="960" y="2832"/>
            <a:chExt cx="576" cy="288"/>
          </a:xfrm>
        </p:grpSpPr>
        <p:sp>
          <p:nvSpPr>
            <p:cNvPr id="1511511" name="Rectangle 87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512" name="Rectangle 88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5" name="Group 89"/>
          <p:cNvGrpSpPr>
            <a:grpSpLocks/>
          </p:cNvGrpSpPr>
          <p:nvPr/>
        </p:nvGrpSpPr>
        <p:grpSpPr bwMode="auto">
          <a:xfrm>
            <a:off x="6324600" y="3581400"/>
            <a:ext cx="914400" cy="457200"/>
            <a:chOff x="960" y="2832"/>
            <a:chExt cx="576" cy="288"/>
          </a:xfrm>
        </p:grpSpPr>
        <p:sp>
          <p:nvSpPr>
            <p:cNvPr id="1511514" name="Rectangle 90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1515" name="Rectangle 91"/>
            <p:cNvSpPr>
              <a:spLocks noChangeArrowheads="1"/>
            </p:cNvSpPr>
            <p:nvPr/>
          </p:nvSpPr>
          <p:spPr bwMode="auto">
            <a:xfrm>
              <a:off x="1248" y="2832"/>
              <a:ext cx="288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11516" name="Line 92"/>
          <p:cNvSpPr>
            <a:spLocks noChangeShapeType="1"/>
          </p:cNvSpPr>
          <p:nvPr/>
        </p:nvSpPr>
        <p:spPr bwMode="auto">
          <a:xfrm flipV="1">
            <a:off x="609600" y="3352800"/>
            <a:ext cx="0" cy="2590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517" name="Text Box 93"/>
          <p:cNvSpPr txBox="1">
            <a:spLocks noChangeArrowheads="1"/>
          </p:cNvSpPr>
          <p:nvPr/>
        </p:nvSpPr>
        <p:spPr bwMode="auto">
          <a:xfrm>
            <a:off x="3946525" y="6145213"/>
            <a:ext cx="95091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ZapfHumnst Dm BT" pitchFamily="34" charset="0"/>
              </a:rPr>
              <a:t>Space</a:t>
            </a:r>
          </a:p>
        </p:txBody>
      </p:sp>
      <p:sp>
        <p:nvSpPr>
          <p:cNvPr id="1511518" name="Text Box 94"/>
          <p:cNvSpPr txBox="1">
            <a:spLocks noChangeArrowheads="1"/>
          </p:cNvSpPr>
          <p:nvPr/>
        </p:nvSpPr>
        <p:spPr bwMode="auto">
          <a:xfrm>
            <a:off x="3175" y="2895600"/>
            <a:ext cx="8350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ZapfHumnst Dm BT" pitchFamily="34" charset="0"/>
              </a:rPr>
              <a:t>Time</a:t>
            </a:r>
          </a:p>
        </p:txBody>
      </p:sp>
      <p:sp>
        <p:nvSpPr>
          <p:cNvPr id="1511519" name="Rectangle 95"/>
          <p:cNvSpPr>
            <a:spLocks noChangeArrowheads="1"/>
          </p:cNvSpPr>
          <p:nvPr/>
        </p:nvSpPr>
        <p:spPr bwMode="auto">
          <a:xfrm>
            <a:off x="5029200" y="3429000"/>
            <a:ext cx="304800" cy="2362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11520" name="Line 96"/>
          <p:cNvSpPr>
            <a:spLocks noChangeShapeType="1"/>
          </p:cNvSpPr>
          <p:nvPr/>
        </p:nvSpPr>
        <p:spPr bwMode="auto">
          <a:xfrm>
            <a:off x="609600" y="5943600"/>
            <a:ext cx="7848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15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E6E6FF"/>
                </a:solidFill>
                <a:latin typeface="Arial;Helvetica" charset="0"/>
              </a:rPr>
              <a:t>Laser-based Sensing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116388"/>
          </a:xfrm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413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3600" dirty="0">
                <a:solidFill>
                  <a:srgbClr val="E6E6FF"/>
                </a:solidFill>
                <a:latin typeface="helvetica" pitchFamily="34" charset="0"/>
              </a:rPr>
              <a:t>Provides solutions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600" dirty="0">
                <a:solidFill>
                  <a:srgbClr val="E6E6FF"/>
                </a:solidFill>
                <a:latin typeface="helvetica" pitchFamily="34" charset="0"/>
              </a:rPr>
              <a:t>Dense &amp; reliable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600" dirty="0">
                <a:solidFill>
                  <a:srgbClr val="E6E6FF"/>
                </a:solidFill>
                <a:latin typeface="helvetica" pitchFamily="34" charset="0"/>
              </a:rPr>
              <a:t>Regular grid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413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3600" dirty="0">
                <a:solidFill>
                  <a:srgbClr val="E6E6FF"/>
                </a:solidFill>
                <a:latin typeface="helvetica" pitchFamily="34" charset="0"/>
              </a:rPr>
              <a:t>But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600" dirty="0">
                <a:solidFill>
                  <a:srgbClr val="E6E6FF"/>
                </a:solidFill>
                <a:latin typeface="helvetica" pitchFamily="34" charset="0"/>
              </a:rPr>
              <a:t>Complex &amp; large point sets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600" dirty="0">
                <a:solidFill>
                  <a:srgbClr val="E6E6FF"/>
                </a:solidFill>
                <a:latin typeface="helvetica" pitchFamily="34" charset="0"/>
              </a:rPr>
              <a:t>Redundant point sets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600" dirty="0">
                <a:solidFill>
                  <a:srgbClr val="E6E6FF"/>
                </a:solidFill>
                <a:latin typeface="helvetica" pitchFamily="34" charset="0"/>
              </a:rPr>
              <a:t>No </a:t>
            </a:r>
            <a:r>
              <a:rPr lang="en-GB" sz="2600" dirty="0" err="1">
                <a:solidFill>
                  <a:srgbClr val="E6E6FF"/>
                </a:solidFill>
                <a:latin typeface="helvetica" pitchFamily="34" charset="0"/>
              </a:rPr>
              <a:t>color</a:t>
            </a:r>
            <a:r>
              <a:rPr lang="en-GB" sz="2600" dirty="0">
                <a:solidFill>
                  <a:srgbClr val="E6E6FF"/>
                </a:solidFill>
                <a:latin typeface="helvetica" pitchFamily="34" charset="0"/>
              </a:rPr>
              <a:t> information (explain this)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2600" dirty="0">
                <a:solidFill>
                  <a:srgbClr val="E6E6FF"/>
                </a:solidFill>
                <a:latin typeface="helvetica" pitchFamily="34" charset="0"/>
              </a:rPr>
              <a:t>Expensive, non-mobile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3886200" y="3276600"/>
            <a:ext cx="64135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72000" y="3048000"/>
            <a:ext cx="180498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algn="ctr" defTabSz="828675" eaLnBrk="0" hangingPunct="0">
              <a:lnSpc>
                <a:spcPct val="85000"/>
              </a:lnSpc>
              <a:tabLst>
                <a:tab pos="657225" algn="l"/>
                <a:tab pos="1312863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Adjacency info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6324600" y="3276600"/>
            <a:ext cx="64135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162800" y="3048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8675" eaLnBrk="0" hangingPunct="0">
              <a:lnSpc>
                <a:spcPct val="85000"/>
              </a:lnSpc>
              <a:tabLst>
                <a:tab pos="657225" algn="l"/>
              </a:tabLst>
            </a:pPr>
            <a:r>
              <a:rPr lang="en-GB" sz="2200">
                <a:solidFill>
                  <a:srgbClr val="FFFFFF"/>
                </a:solidFill>
                <a:latin typeface="helvetica" pitchFamily="34" charset="0"/>
              </a:rPr>
              <a:t>Mesh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>
              <a:defRPr/>
            </a:pPr>
            <a:r>
              <a:rPr lang="en-GB" sz="4800" b="1">
                <a:solidFill>
                  <a:srgbClr val="E6E6FF"/>
                </a:solidFill>
                <a:latin typeface="Arial;Helvetica" charset="0"/>
              </a:rPr>
              <a:t>Major Issues</a:t>
            </a:r>
          </a:p>
        </p:txBody>
      </p:sp>
      <p:sp>
        <p:nvSpPr>
          <p:cNvPr id="599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116388"/>
          </a:xfrm>
          <a:solidFill>
            <a:srgbClr val="000000"/>
          </a:solidFill>
        </p:spPr>
        <p:txBody>
          <a:bodyPr lIns="0" tIns="0" rIns="0" bIns="0"/>
          <a:lstStyle/>
          <a:p>
            <a:pPr eaLnBrk="1" hangingPunct="1">
              <a:spcBef>
                <a:spcPct val="0"/>
              </a:spcBef>
              <a:spcAft>
                <a:spcPts val="1413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3600">
                <a:solidFill>
                  <a:srgbClr val="E6E6FF"/>
                </a:solidFill>
                <a:latin typeface="helvetica" pitchFamily="34" charset="0"/>
              </a:rPr>
              <a:t>Registration of point sets </a:t>
            </a:r>
          </a:p>
          <a:p>
            <a:pPr eaLnBrk="1" hangingPunct="1">
              <a:spcBef>
                <a:spcPct val="0"/>
              </a:spcBef>
              <a:spcAft>
                <a:spcPts val="1413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3600">
                <a:solidFill>
                  <a:srgbClr val="E6E6FF"/>
                </a:solidFill>
                <a:latin typeface="helvetica" pitchFamily="34" charset="0"/>
              </a:rPr>
              <a:t>Global and coherent geometry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remove redundancy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handle holes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handle all types of geometries </a:t>
            </a:r>
          </a:p>
          <a:p>
            <a:pPr eaLnBrk="1" hangingPunct="1">
              <a:spcBef>
                <a:spcPct val="0"/>
              </a:spcBef>
              <a:spcAft>
                <a:spcPts val="1413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 sz="3600">
                <a:solidFill>
                  <a:srgbClr val="E6E6FF"/>
                </a:solidFill>
                <a:latin typeface="helvetica" pitchFamily="34" charset="0"/>
              </a:rPr>
              <a:t>Handle complexity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spcAft>
                <a:spcPts val="1125"/>
              </a:spcAft>
              <a:buClr>
                <a:srgbClr val="FFCC99"/>
              </a:buClr>
              <a:buFont typeface="StarBats" charset="0"/>
              <a:buChar char=" "/>
              <a:defRPr/>
            </a:pPr>
            <a:r>
              <a:rPr lang="en-GB">
                <a:solidFill>
                  <a:srgbClr val="E6E6FF"/>
                </a:solidFill>
                <a:latin typeface="helvetica" pitchFamily="34" charset="0"/>
              </a:rPr>
              <a:t>Fast Rendering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3058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/>
              <a:t>Representations of 3D Scenes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844550" y="1454150"/>
            <a:ext cx="3492500" cy="596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898525" y="1524000"/>
            <a:ext cx="382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 Geometry and Material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844550" y="2139950"/>
            <a:ext cx="3492500" cy="596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050925" y="2193925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Geometry and Images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68350" y="3054350"/>
            <a:ext cx="3568700" cy="520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1203325" y="3032125"/>
            <a:ext cx="2579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Images with Depth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768350" y="5873750"/>
            <a:ext cx="3568700" cy="520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1279525" y="5927725"/>
            <a:ext cx="2106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Colored Voxels</a:t>
            </a: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8350" y="4425950"/>
            <a:ext cx="3568700" cy="3683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768350" y="3663950"/>
            <a:ext cx="3568700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990600" y="4343400"/>
            <a:ext cx="301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Light-Field/Lumigraph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1203325" y="3641725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Panorama with Depth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4403725" y="1508125"/>
            <a:ext cx="280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dirty="0">
                <a:latin typeface="Times New Roman" pitchFamily="18" charset="0"/>
              </a:rPr>
              <a:t>Complete description</a:t>
            </a: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4403725" y="2057400"/>
            <a:ext cx="2800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Traditional texture mapping</a:t>
            </a: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4403725" y="3489325"/>
            <a:ext cx="260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4327525" y="4403725"/>
            <a:ext cx="296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Scene as a light source</a:t>
            </a:r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>
            <a:off x="838200" y="2895600"/>
            <a:ext cx="7315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16" name="Line 20"/>
          <p:cNvSpPr>
            <a:spLocks noChangeShapeType="1"/>
          </p:cNvSpPr>
          <p:nvPr/>
        </p:nvSpPr>
        <p:spPr bwMode="auto">
          <a:xfrm>
            <a:off x="7239000" y="16002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7223125" y="1584325"/>
            <a:ext cx="1403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Global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Geometry</a:t>
            </a: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838200" y="5715000"/>
            <a:ext cx="7315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>
            <a:off x="7239000" y="2971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7223125" y="2955925"/>
            <a:ext cx="1403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Local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Geometry</a:t>
            </a: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7239000" y="57912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7223125" y="5699125"/>
            <a:ext cx="1403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False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Geometry</a:t>
            </a:r>
          </a:p>
        </p:txBody>
      </p:sp>
      <p:sp>
        <p:nvSpPr>
          <p:cNvPr id="29723" name="Line 27"/>
          <p:cNvSpPr>
            <a:spLocks noChangeShapeType="1"/>
          </p:cNvSpPr>
          <p:nvPr/>
        </p:nvSpPr>
        <p:spPr bwMode="auto">
          <a:xfrm>
            <a:off x="762000" y="4267200"/>
            <a:ext cx="7315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>
            <a:off x="7239000" y="4341813"/>
            <a:ext cx="0" cy="1220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>
            <a:off x="838200" y="6629400"/>
            <a:ext cx="7315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768350" y="5264150"/>
            <a:ext cx="3568700" cy="3683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1524000" y="52578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Panorama</a:t>
            </a: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7188200" y="4403725"/>
            <a:ext cx="1649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No/Approx.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Geometry</a:t>
            </a:r>
          </a:p>
        </p:txBody>
      </p:sp>
      <p:sp>
        <p:nvSpPr>
          <p:cNvPr id="29729" name="Line 33"/>
          <p:cNvSpPr>
            <a:spLocks noChangeShapeType="1"/>
          </p:cNvSpPr>
          <p:nvPr/>
        </p:nvSpPr>
        <p:spPr bwMode="auto">
          <a:xfrm>
            <a:off x="8763000" y="28956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Line 34"/>
          <p:cNvSpPr>
            <a:spLocks noChangeShapeType="1"/>
          </p:cNvSpPr>
          <p:nvPr/>
        </p:nvSpPr>
        <p:spPr bwMode="auto">
          <a:xfrm flipV="1">
            <a:off x="8763000" y="15240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768350" y="4883150"/>
            <a:ext cx="3568700" cy="292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1600200" y="48006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Facade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avid-photo-bal-s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3" y="1779588"/>
            <a:ext cx="4114800" cy="42211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78563" name="Rectangle 3"/>
          <p:cNvSpPr>
            <a:spLocks noGrp="1" noChangeArrowheads="1"/>
          </p:cNvSpPr>
          <p:nvPr>
            <p:ph type="title"/>
          </p:nvPr>
        </p:nvSpPr>
        <p:spPr>
          <a:xfrm>
            <a:off x="1287463" y="381000"/>
            <a:ext cx="6615112" cy="1182688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Head of Michelangelo’s David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98613" y="6115050"/>
            <a:ext cx="15716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photograph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295900" y="6115050"/>
            <a:ext cx="31765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1.0 mm computer model</a:t>
            </a:r>
          </a:p>
        </p:txBody>
      </p:sp>
      <p:pic>
        <p:nvPicPr>
          <p:cNvPr id="34822" name="Picture 6" descr="david-rendered-bal-s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200" y="1778000"/>
            <a:ext cx="4086225" cy="42227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avid-eye-qtrmm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01863"/>
            <a:ext cx="3886200" cy="22177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80611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/>
              <a:t>David’s left eye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0" y="3090863"/>
            <a:ext cx="3398838" cy="2243137"/>
            <a:chOff x="1892" y="1958"/>
            <a:chExt cx="2141" cy="1413"/>
          </a:xfrm>
        </p:grpSpPr>
        <p:sp>
          <p:nvSpPr>
            <p:cNvPr id="35858" name="Oval 5"/>
            <p:cNvSpPr>
              <a:spLocks noChangeArrowheads="1"/>
            </p:cNvSpPr>
            <p:nvPr/>
          </p:nvSpPr>
          <p:spPr bwMode="auto">
            <a:xfrm>
              <a:off x="1958" y="1958"/>
              <a:ext cx="272" cy="272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9" name="Line 6"/>
            <p:cNvSpPr>
              <a:spLocks noChangeShapeType="1"/>
            </p:cNvSpPr>
            <p:nvPr/>
          </p:nvSpPr>
          <p:spPr bwMode="auto">
            <a:xfrm>
              <a:off x="2094" y="2238"/>
              <a:ext cx="0" cy="864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Rectangle 7"/>
            <p:cNvSpPr>
              <a:spLocks noChangeArrowheads="1"/>
            </p:cNvSpPr>
            <p:nvPr/>
          </p:nvSpPr>
          <p:spPr bwMode="auto">
            <a:xfrm>
              <a:off x="1892" y="3121"/>
              <a:ext cx="21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holes from Michelangelo’s drill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057400" y="3657600"/>
            <a:ext cx="3005138" cy="2243138"/>
            <a:chOff x="1286" y="2312"/>
            <a:chExt cx="1893" cy="1413"/>
          </a:xfrm>
        </p:grpSpPr>
        <p:sp>
          <p:nvSpPr>
            <p:cNvPr id="35855" name="Oval 9"/>
            <p:cNvSpPr>
              <a:spLocks noChangeArrowheads="1"/>
            </p:cNvSpPr>
            <p:nvPr/>
          </p:nvSpPr>
          <p:spPr bwMode="auto">
            <a:xfrm>
              <a:off x="1352" y="2312"/>
              <a:ext cx="272" cy="272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Line 10"/>
            <p:cNvSpPr>
              <a:spLocks noChangeShapeType="1"/>
            </p:cNvSpPr>
            <p:nvPr/>
          </p:nvSpPr>
          <p:spPr bwMode="auto">
            <a:xfrm>
              <a:off x="1488" y="2592"/>
              <a:ext cx="0" cy="864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Rectangle 11"/>
            <p:cNvSpPr>
              <a:spLocks noChangeArrowheads="1"/>
            </p:cNvSpPr>
            <p:nvPr/>
          </p:nvSpPr>
          <p:spPr bwMode="auto">
            <a:xfrm>
              <a:off x="1286" y="3475"/>
              <a:ext cx="189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artifacts from space carving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508125" y="2908300"/>
            <a:ext cx="2540000" cy="3614738"/>
            <a:chOff x="902" y="1832"/>
            <a:chExt cx="1600" cy="2277"/>
          </a:xfrm>
        </p:grpSpPr>
        <p:sp>
          <p:nvSpPr>
            <p:cNvPr id="35852" name="Oval 13"/>
            <p:cNvSpPr>
              <a:spLocks noChangeArrowheads="1"/>
            </p:cNvSpPr>
            <p:nvPr/>
          </p:nvSpPr>
          <p:spPr bwMode="auto">
            <a:xfrm>
              <a:off x="968" y="1832"/>
              <a:ext cx="272" cy="272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Line 14"/>
            <p:cNvSpPr>
              <a:spLocks noChangeShapeType="1"/>
            </p:cNvSpPr>
            <p:nvPr/>
          </p:nvSpPr>
          <p:spPr bwMode="auto">
            <a:xfrm>
              <a:off x="1104" y="2112"/>
              <a:ext cx="0" cy="17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Rectangle 15"/>
            <p:cNvSpPr>
              <a:spLocks noChangeArrowheads="1"/>
            </p:cNvSpPr>
            <p:nvPr/>
          </p:nvSpPr>
          <p:spPr bwMode="auto">
            <a:xfrm>
              <a:off x="902" y="3859"/>
              <a:ext cx="16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noise from laser scatter</a:t>
              </a:r>
            </a:p>
          </p:txBody>
        </p:sp>
      </p:grpSp>
      <p:pic>
        <p:nvPicPr>
          <p:cNvPr id="35847" name="Picture 16" descr="david-lefteye-cybcolor-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209800"/>
            <a:ext cx="3581400" cy="22113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80625" name="Rectangle 17"/>
          <p:cNvSpPr>
            <a:spLocks noChangeArrowheads="1"/>
          </p:cNvSpPr>
          <p:nvPr/>
        </p:nvSpPr>
        <p:spPr bwMode="auto">
          <a:xfrm>
            <a:off x="2470150" y="3192463"/>
            <a:ext cx="836613" cy="55562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349375" y="4572000"/>
            <a:ext cx="6332538" cy="457200"/>
            <a:chOff x="850" y="3243"/>
            <a:chExt cx="3989" cy="288"/>
          </a:xfrm>
        </p:grpSpPr>
        <p:sp>
          <p:nvSpPr>
            <p:cNvPr id="35850" name="Text Box 19"/>
            <p:cNvSpPr txBox="1">
              <a:spLocks noChangeArrowheads="1"/>
            </p:cNvSpPr>
            <p:nvPr/>
          </p:nvSpPr>
          <p:spPr bwMode="auto">
            <a:xfrm>
              <a:off x="850" y="3243"/>
              <a:ext cx="132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0.25 mm model</a:t>
              </a:r>
            </a:p>
          </p:txBody>
        </p:sp>
        <p:sp>
          <p:nvSpPr>
            <p:cNvPr id="35851" name="Text Box 20"/>
            <p:cNvSpPr txBox="1">
              <a:spLocks noChangeArrowheads="1"/>
            </p:cNvSpPr>
            <p:nvPr/>
          </p:nvSpPr>
          <p:spPr bwMode="auto">
            <a:xfrm>
              <a:off x="3849" y="3243"/>
              <a:ext cx="990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photograph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8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IBM’s Pietà Project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4648200" cy="4876800"/>
          </a:xfrm>
        </p:spPr>
        <p:txBody>
          <a:bodyPr/>
          <a:lstStyle/>
          <a:p>
            <a:pPr eaLnBrk="1" hangingPunct="1">
              <a:lnSpc>
                <a:spcPct val="105000"/>
              </a:lnSpc>
              <a:defRPr/>
            </a:pPr>
            <a:r>
              <a:rPr lang="en-US"/>
              <a:t>Michelangelo’s “Florentine Pietà”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/>
              <a:t>Late work (1550s)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/>
              <a:t>Partially destroyed by Michelangelo, recreated by his student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/>
              <a:t>Currently in the Museo dell’Opera del Duomo</a:t>
            </a:r>
            <a:br>
              <a:rPr lang="en-US"/>
            </a:br>
            <a:r>
              <a:rPr lang="en-US"/>
              <a:t>in Florence</a:t>
            </a:r>
          </a:p>
        </p:txBody>
      </p:sp>
      <p:pic>
        <p:nvPicPr>
          <p:cNvPr id="710660" name="Picture 4" descr="pieta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600200"/>
            <a:ext cx="3760788" cy="518160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 advClick="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Scanner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Visual Interface “Virtuoso”</a:t>
            </a:r>
          </a:p>
          <a:p>
            <a:pPr eaLnBrk="1" hangingPunct="1">
              <a:defRPr/>
            </a:pPr>
            <a:r>
              <a:rPr lang="en-US"/>
              <a:t>Active multibaseline stereo</a:t>
            </a:r>
          </a:p>
          <a:p>
            <a:pPr eaLnBrk="1" hangingPunct="1">
              <a:defRPr/>
            </a:pPr>
            <a:r>
              <a:rPr lang="en-US"/>
              <a:t>Projector (stripe pattern),</a:t>
            </a:r>
            <a:br>
              <a:rPr lang="en-US"/>
            </a:br>
            <a:r>
              <a:rPr lang="en-US"/>
              <a:t>6 B&amp;W cameras, 1 color camera</a:t>
            </a:r>
          </a:p>
          <a:p>
            <a:pPr eaLnBrk="1" hangingPunct="1">
              <a:defRPr/>
            </a:pPr>
            <a:r>
              <a:rPr lang="en-US"/>
              <a:t>Augmented with 5 extra</a:t>
            </a:r>
            <a:br>
              <a:rPr lang="en-US"/>
            </a:br>
            <a:r>
              <a:rPr lang="en-US"/>
              <a:t>“point” light sources for</a:t>
            </a:r>
            <a:br>
              <a:rPr lang="en-US"/>
            </a:br>
            <a:r>
              <a:rPr lang="en-US"/>
              <a:t>photometric stereo</a:t>
            </a:r>
            <a:br>
              <a:rPr lang="en-US"/>
            </a:br>
            <a:r>
              <a:rPr lang="en-US"/>
              <a:t>(active shape from shading)</a:t>
            </a:r>
          </a:p>
        </p:txBody>
      </p:sp>
      <p:pic>
        <p:nvPicPr>
          <p:cNvPr id="712708" name="Picture 4" descr="virtuo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695450"/>
            <a:ext cx="2362200" cy="17954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712709" name="Picture 5" descr="ibm_sc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056063"/>
            <a:ext cx="3200400" cy="2649537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Data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Range data has 2 mm spacing, 0.1mm noise</a:t>
            </a:r>
          </a:p>
          <a:p>
            <a:pPr eaLnBrk="1" hangingPunct="1">
              <a:defRPr/>
            </a:pPr>
            <a:r>
              <a:rPr lang="en-US" sz="2800" dirty="0"/>
              <a:t>Each range image: 10,000 points, 20</a:t>
            </a:r>
            <a:r>
              <a:rPr lang="en-US" sz="2800" dirty="0">
                <a:sym typeface="Symbol" pitchFamily="18" charset="2"/>
              </a:rPr>
              <a:t></a:t>
            </a:r>
            <a:r>
              <a:rPr lang="en-US" sz="2800" dirty="0"/>
              <a:t>20 cm</a:t>
            </a:r>
          </a:p>
          <a:p>
            <a:pPr eaLnBrk="1" hangingPunct="1">
              <a:defRPr/>
            </a:pPr>
            <a:r>
              <a:rPr lang="en-US" sz="2800" dirty="0"/>
              <a:t>Color data: 5 images with controlled lighting, 1280</a:t>
            </a:r>
            <a:r>
              <a:rPr lang="en-US" sz="2800" dirty="0">
                <a:sym typeface="Symbol" pitchFamily="18" charset="2"/>
              </a:rPr>
              <a:t>960, 0.5 mm resolution</a:t>
            </a:r>
          </a:p>
          <a:p>
            <a:pPr eaLnBrk="1" hangingPunct="1">
              <a:defRPr/>
            </a:pPr>
            <a:r>
              <a:rPr lang="en-US" sz="2800" dirty="0">
                <a:sym typeface="Symbol" pitchFamily="18" charset="2"/>
              </a:rPr>
              <a:t>Total of 770 scans, 7.2 million points</a:t>
            </a:r>
          </a:p>
        </p:txBody>
      </p:sp>
    </p:spTree>
  </p:cSld>
  <p:clrMapOvr>
    <a:masterClrMapping/>
  </p:clrMapOvr>
  <p:transition advClick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Scanning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43434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Final scan June 1998, completed July 1999</a:t>
            </a:r>
          </a:p>
          <a:p>
            <a:pPr eaLnBrk="1" hangingPunct="1">
              <a:defRPr/>
            </a:pPr>
            <a:r>
              <a:rPr lang="en-US">
                <a:sym typeface="Symbol" pitchFamily="18" charset="2"/>
              </a:rPr>
              <a:t>Total scanning time: 90 hours over 14 days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(includes equipment setup time)</a:t>
            </a:r>
          </a:p>
        </p:txBody>
      </p:sp>
      <p:pic>
        <p:nvPicPr>
          <p:cNvPr id="714756" name="Picture 4" descr="ibm_scan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133600"/>
            <a:ext cx="4287838" cy="385921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 dirty="0"/>
              <a:t>Implications For Perception*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242888" y="6096000"/>
            <a:ext cx="8291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* A Cartoon Epistemology: http://cns-alumni.bu.edu/~slehar/cartoonepist/cartoonepist.html</a:t>
            </a:r>
          </a:p>
        </p:txBody>
      </p:sp>
      <p:pic>
        <p:nvPicPr>
          <p:cNvPr id="70660" name="Picture 4" descr="ParallelStreetFarSm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882650"/>
            <a:ext cx="2967038" cy="2039938"/>
          </a:xfrm>
          <a:prstGeom prst="rect">
            <a:avLst/>
          </a:prstGeom>
          <a:noFill/>
        </p:spPr>
      </p:pic>
      <p:pic>
        <p:nvPicPr>
          <p:cNvPr id="70661" name="Picture 5" descr="ParallelStreetPerspect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2563" y="903288"/>
            <a:ext cx="4773612" cy="2025650"/>
          </a:xfrm>
          <a:prstGeom prst="rect">
            <a:avLst/>
          </a:prstGeom>
          <a:noFill/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381125" y="292258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Same size things get smaller, we hardly notice…</a:t>
            </a:r>
          </a:p>
        </p:txBody>
      </p:sp>
      <p:pic>
        <p:nvPicPr>
          <p:cNvPr id="70663" name="Picture 7" descr="ParallelStreet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4713" y="3606800"/>
            <a:ext cx="2917825" cy="2271713"/>
          </a:xfrm>
          <a:prstGeom prst="rect">
            <a:avLst/>
          </a:prstGeom>
          <a:noFill/>
        </p:spPr>
      </p:pic>
      <p:pic>
        <p:nvPicPr>
          <p:cNvPr id="70664" name="Picture 8" descr="ParallelStree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538" y="3605213"/>
            <a:ext cx="2570162" cy="2273300"/>
          </a:xfrm>
          <a:prstGeom prst="rect">
            <a:avLst/>
          </a:prstGeom>
          <a:noFill/>
        </p:spPr>
      </p:pic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2295525" y="5889625"/>
            <a:ext cx="328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Parallel lines meet at a point…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Results</a:t>
            </a:r>
          </a:p>
        </p:txBody>
      </p:sp>
      <p:pic>
        <p:nvPicPr>
          <p:cNvPr id="715779" name="Picture 3" descr="ch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497138"/>
            <a:ext cx="4800600" cy="3463925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715780" name="Picture 4" descr="ns_3ma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1828800"/>
            <a:ext cx="2960687" cy="480060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07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3366"/>
                  </a:outerShdw>
                </a:effectLst>
              </a:rPr>
              <a:t>HUNTER COLLEGE (our work):</a:t>
            </a:r>
            <a:b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3366"/>
                  </a:outerShdw>
                </a:effectLst>
              </a:rPr>
            </a:br>
            <a:endParaRPr lang="en-US" sz="3200">
              <a:solidFill>
                <a:schemeClr val="tx1"/>
              </a:solidFill>
              <a:effectLst>
                <a:outerShdw blurRad="38100" dist="38100" dir="2700000" algn="tl">
                  <a:srgbClr val="003366"/>
                </a:outerShdw>
              </a:effectLst>
            </a:endParaRPr>
          </a:p>
        </p:txBody>
      </p:sp>
      <p:pic>
        <p:nvPicPr>
          <p:cNvPr id="43011" name="Picture 3" descr="NEsegm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14400"/>
            <a:ext cx="4171950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4267200" y="4572000"/>
            <a:ext cx="0" cy="10668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870325" y="5680075"/>
            <a:ext cx="4625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Segmented Planar Area.</a:t>
            </a:r>
          </a:p>
          <a:p>
            <a:r>
              <a:rPr lang="en-US" sz="2400">
                <a:latin typeface="Times New Roman" pitchFamily="18" charset="0"/>
              </a:rPr>
              <a:t>Exterior and Interior borders shown.</a:t>
            </a: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>
            <a:off x="3048000" y="3886200"/>
            <a:ext cx="1371600" cy="18288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422525" y="5603875"/>
            <a:ext cx="1096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Interior</a:t>
            </a:r>
          </a:p>
          <a:p>
            <a:r>
              <a:rPr lang="en-US" sz="2400">
                <a:latin typeface="Times New Roman" pitchFamily="18" charset="0"/>
              </a:rPr>
              <a:t>border.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838200" y="5105400"/>
            <a:ext cx="1952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Range sensing</a:t>
            </a:r>
          </a:p>
          <a:p>
            <a:r>
              <a:rPr lang="en-US" sz="2400">
                <a:latin typeface="Times New Roman" pitchFamily="18" charset="0"/>
              </a:rPr>
              <a:t>direction.</a:t>
            </a: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>
            <a:off x="1447800" y="4648200"/>
            <a:ext cx="1295400" cy="5334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6248400" y="2209800"/>
            <a:ext cx="27225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Each Segmented</a:t>
            </a:r>
          </a:p>
          <a:p>
            <a:r>
              <a:rPr lang="en-US" sz="2400">
                <a:latin typeface="Times New Roman" pitchFamily="18" charset="0"/>
              </a:rPr>
              <a:t>Planar Area is</a:t>
            </a:r>
          </a:p>
          <a:p>
            <a:r>
              <a:rPr lang="en-US" sz="2400">
                <a:latin typeface="Times New Roman" pitchFamily="18" charset="0"/>
              </a:rPr>
              <a:t>shown with different</a:t>
            </a:r>
          </a:p>
          <a:p>
            <a:r>
              <a:rPr lang="en-US" sz="2400">
                <a:latin typeface="Times New Roman" pitchFamily="18" charset="0"/>
              </a:rPr>
              <a:t>color for clarity.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4876800" y="2590800"/>
            <a:ext cx="2362200" cy="21336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6705600" y="4648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Exterior border.</a:t>
            </a:r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 flipV="1">
            <a:off x="1371600" y="1905000"/>
            <a:ext cx="2667000" cy="8382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-92075" y="1260475"/>
            <a:ext cx="1697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Intersection</a:t>
            </a:r>
          </a:p>
          <a:p>
            <a:r>
              <a:rPr lang="en-US" sz="2400">
                <a:latin typeface="Times New Roman" pitchFamily="18" charset="0"/>
              </a:rPr>
              <a:t> line.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3345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HUNTER COLLEGE</a:t>
            </a:r>
          </a:p>
        </p:txBody>
      </p:sp>
      <p:pic>
        <p:nvPicPr>
          <p:cNvPr id="44035" name="Picture 3" descr="f1_rot_sym_69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8813" y="876300"/>
            <a:ext cx="7753350" cy="5916613"/>
          </a:xfrm>
          <a:noFill/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42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>
                <a:solidFill>
                  <a:schemeClr val="accent1"/>
                </a:solidFill>
              </a:rPr>
              <a:t>HUNTER COLLEGE: Final result – 24 scan pairs</a:t>
            </a:r>
            <a:br>
              <a:rPr lang="en-US" sz="2800">
                <a:solidFill>
                  <a:schemeClr val="accent1"/>
                </a:solidFill>
              </a:rPr>
            </a:br>
            <a:r>
              <a:rPr lang="en-US" sz="2800">
                <a:solidFill>
                  <a:schemeClr val="accent1"/>
                </a:solidFill>
              </a:rPr>
              <a:t>~600 lines per scan</a:t>
            </a:r>
          </a:p>
        </p:txBody>
      </p:sp>
      <p:pic>
        <p:nvPicPr>
          <p:cNvPr id="45059" name="Picture 3" descr="shepard_allpnts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914400"/>
            <a:ext cx="8991600" cy="5943600"/>
          </a:xfr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HUNTER COLLEGE: Matching 3D with 2D imagery</a:t>
            </a: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4724400" cy="3611563"/>
          </a:xfrm>
          <a:noFill/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00200"/>
            <a:ext cx="4495800" cy="3505200"/>
          </a:xfrm>
          <a:noFill/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066800" y="5181600"/>
            <a:ext cx="2951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Narrow" pitchFamily="34" charset="0"/>
              </a:rPr>
              <a:t>3D parallelepipeds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486400" y="5105400"/>
            <a:ext cx="2243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Narrow" pitchFamily="34" charset="0"/>
              </a:rPr>
              <a:t>2D rectangles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743200" y="5791200"/>
            <a:ext cx="3578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Narrow" pitchFamily="34" charset="0"/>
              </a:rPr>
              <a:t>Matches shown in blue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HUNTER COLLEGE: Virtual (synthetic) scene views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828800"/>
            <a:ext cx="4648200" cy="4289425"/>
          </a:xfrm>
          <a:noFill/>
        </p:spPr>
      </p:pic>
      <p:pic>
        <p:nvPicPr>
          <p:cNvPr id="491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359025"/>
            <a:ext cx="4343400" cy="2967038"/>
          </a:xfrm>
          <a:noFill/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Virtual (synthetic) scene views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1371600"/>
            <a:ext cx="5346700" cy="5313363"/>
          </a:xfrm>
          <a:noFill/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Virtual (synthetic) scene views</a:t>
            </a:r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7540" y="1935163"/>
            <a:ext cx="4588919" cy="4389437"/>
          </a:xfr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Ioannis Stamos – CSCI 493.69 F08</a:t>
            </a:r>
          </a:p>
          <a:p>
            <a:endParaRPr lang="en-US" sz="1400"/>
          </a:p>
        </p:txBody>
      </p:sp>
      <p:sp>
        <p:nvSpPr>
          <p:cNvPr id="54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066800"/>
          </a:xfrm>
        </p:spPr>
        <p:txBody>
          <a:bodyPr/>
          <a:lstStyle/>
          <a:p>
            <a:r>
              <a:rPr lang="en-US"/>
              <a:t>Vanishing Points</a:t>
            </a:r>
          </a:p>
        </p:txBody>
      </p:sp>
      <p:pic>
        <p:nvPicPr>
          <p:cNvPr id="54275" name="Picture 1027" descr="van1"/>
          <p:cNvPicPr>
            <a:picLocks noChangeAspect="1" noChangeArrowheads="1"/>
          </p:cNvPicPr>
          <p:nvPr/>
        </p:nvPicPr>
        <p:blipFill>
          <a:blip r:embed="rId3" cstate="print"/>
          <a:srcRect b="4199"/>
          <a:stretch>
            <a:fillRect/>
          </a:stretch>
        </p:blipFill>
        <p:spPr bwMode="auto">
          <a:xfrm>
            <a:off x="0" y="914400"/>
            <a:ext cx="4800600" cy="5548313"/>
          </a:xfrm>
          <a:prstGeom prst="rect">
            <a:avLst/>
          </a:prstGeom>
          <a:noFill/>
        </p:spPr>
      </p:pic>
      <p:pic>
        <p:nvPicPr>
          <p:cNvPr id="54276" name="Picture 1028" descr="va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525" y="914400"/>
            <a:ext cx="4435475" cy="5562600"/>
          </a:xfrm>
          <a:prstGeom prst="rect">
            <a:avLst/>
          </a:prstGeom>
          <a:noFill/>
        </p:spPr>
      </p:pic>
      <p:sp>
        <p:nvSpPr>
          <p:cNvPr id="54277" name="Text Box 1029"/>
          <p:cNvSpPr txBox="1">
            <a:spLocks noChangeArrowheads="1"/>
          </p:cNvSpPr>
          <p:nvPr/>
        </p:nvSpPr>
        <p:spPr bwMode="auto">
          <a:xfrm>
            <a:off x="212725" y="6415088"/>
            <a:ext cx="1855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(from NALWA)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14584</TotalTime>
  <Words>2138</Words>
  <Application>Microsoft Macintosh PowerPoint</Application>
  <PresentationFormat>Letter Paper (8.5x11 in)</PresentationFormat>
  <Paragraphs>558</Paragraphs>
  <Slides>87</Slides>
  <Notes>25</Notes>
  <HiddenSlides>13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5" baseType="lpstr">
      <vt:lpstr>Arial</vt:lpstr>
      <vt:lpstr>Arial Narrow</vt:lpstr>
      <vt:lpstr>Arial;Helvetica</vt:lpstr>
      <vt:lpstr>Calibri</vt:lpstr>
      <vt:lpstr>Comic Sans MS</vt:lpstr>
      <vt:lpstr>Constantia</vt:lpstr>
      <vt:lpstr>Helvetica</vt:lpstr>
      <vt:lpstr>starbats</vt:lpstr>
      <vt:lpstr>Tahoma</vt:lpstr>
      <vt:lpstr>Times New Roman</vt:lpstr>
      <vt:lpstr>Verdana</vt:lpstr>
      <vt:lpstr>Wingdings</vt:lpstr>
      <vt:lpstr>Wingdings 2</vt:lpstr>
      <vt:lpstr>ZapfHumnst BT</vt:lpstr>
      <vt:lpstr>ZapfHumnst Dm BT</vt:lpstr>
      <vt:lpstr>Flow</vt:lpstr>
      <vt:lpstr>Equation</vt:lpstr>
      <vt:lpstr>Image</vt:lpstr>
      <vt:lpstr> 3D Photography</vt:lpstr>
      <vt:lpstr>Perspective projection</vt:lpstr>
      <vt:lpstr>Pinhole &amp; the Perspective Projection</vt:lpstr>
      <vt:lpstr>Pinhole Camera</vt:lpstr>
      <vt:lpstr>Perspective Camera</vt:lpstr>
      <vt:lpstr>Magnification</vt:lpstr>
      <vt:lpstr>Magnification</vt:lpstr>
      <vt:lpstr>Implications For Perception*</vt:lpstr>
      <vt:lpstr>Vanishing Points</vt:lpstr>
      <vt:lpstr>Vanishing points</vt:lpstr>
      <vt:lpstr>3D is different…</vt:lpstr>
      <vt:lpstr>3D Data Types: Volumetric Data</vt:lpstr>
      <vt:lpstr>Voxelized example</vt:lpstr>
      <vt:lpstr>3D Data Types: Surface Data</vt:lpstr>
      <vt:lpstr>Example of triangle mesh</vt:lpstr>
      <vt:lpstr>2½-D Data</vt:lpstr>
      <vt:lpstr>2½-D Data</vt:lpstr>
      <vt:lpstr>2½-D Data</vt:lpstr>
      <vt:lpstr>Example of range image</vt:lpstr>
      <vt:lpstr>Point Clouds</vt:lpstr>
      <vt:lpstr>Example point clouds</vt:lpstr>
      <vt:lpstr>Example of point clouds</vt:lpstr>
      <vt:lpstr>Range Acquisition Taxonomy</vt:lpstr>
      <vt:lpstr>Range Acquisition Taxonomy</vt:lpstr>
      <vt:lpstr>Optical Range Acquisition Methods</vt:lpstr>
      <vt:lpstr>Stereo</vt:lpstr>
      <vt:lpstr>Stereo Vision</vt:lpstr>
      <vt:lpstr>Triangulation</vt:lpstr>
      <vt:lpstr>Traditional Stereo</vt:lpstr>
      <vt:lpstr>Why More Than 2 Views?</vt:lpstr>
      <vt:lpstr>Multibaseline Stereo</vt:lpstr>
      <vt:lpstr>Shape from Motion</vt:lpstr>
      <vt:lpstr>Photometric Stereo Setup</vt:lpstr>
      <vt:lpstr>Photometric Stereo</vt:lpstr>
      <vt:lpstr>Lambertian Surfaces (special case)</vt:lpstr>
      <vt:lpstr>Photometric Stereo: RESULT</vt:lpstr>
      <vt:lpstr>Data Acquisition Example</vt:lpstr>
      <vt:lpstr>Time-of-flight scanners </vt:lpstr>
      <vt:lpstr>PowerPoint Presentation</vt:lpstr>
      <vt:lpstr>PowerPoint Presentation</vt:lpstr>
      <vt:lpstr>Data Acquisition, Leica Scan Station 2, Park Avenue and 70th Street, NY</vt:lpstr>
      <vt:lpstr>Cyclone view and Cyrax Video</vt:lpstr>
      <vt:lpstr>Pulsed Time of Flight</vt:lpstr>
      <vt:lpstr>Pulsed Time of Flight</vt:lpstr>
      <vt:lpstr>Data Acquisition, Leica Scan Station 2, Park Avenue and 70th Street, NY</vt:lpstr>
      <vt:lpstr>Video</vt:lpstr>
      <vt:lpstr>Other range sensors (some based on PrimeSense/Kinect)</vt:lpstr>
      <vt:lpstr>Real-time range sensors == self  driving cars</vt:lpstr>
      <vt:lpstr>Open datasets</vt:lpstr>
      <vt:lpstr>PowerPoint Presentation</vt:lpstr>
      <vt:lpstr>PowerPoint Presentation</vt:lpstr>
      <vt:lpstr>PowerPoint Presentation</vt:lpstr>
      <vt:lpstr>TEXTURE MAP ANIMATION</vt:lpstr>
      <vt:lpstr>Optical Triangulation</vt:lpstr>
      <vt:lpstr>PowerPoint Presentation</vt:lpstr>
      <vt:lpstr>Active Optical Triangulation</vt:lpstr>
      <vt:lpstr>Triangulation</vt:lpstr>
      <vt:lpstr>Triangulation: Moving the Camera and Illumination</vt:lpstr>
      <vt:lpstr>Triangulation: Moving the Camera and Illumination</vt:lpstr>
      <vt:lpstr>Triangulation: Moving the Camera and Illumination</vt:lpstr>
      <vt:lpstr>The Digital Michelangelo Project</vt:lpstr>
      <vt:lpstr>Marc Levoy (Stanford)</vt:lpstr>
      <vt:lpstr>Scanner design</vt:lpstr>
      <vt:lpstr>Scanning the David</vt:lpstr>
      <vt:lpstr>Triangulation Scanner Issues</vt:lpstr>
      <vt:lpstr>Triangulation Scanner Issues</vt:lpstr>
      <vt:lpstr>Multi-Stripe Triangulation</vt:lpstr>
      <vt:lpstr>Multi-Stripe Triangulation</vt:lpstr>
      <vt:lpstr>Multi-Stripe Triangulation</vt:lpstr>
      <vt:lpstr>Time-Coded Light Patterns</vt:lpstr>
      <vt:lpstr>Laser-based Sensing</vt:lpstr>
      <vt:lpstr>Major Issues</vt:lpstr>
      <vt:lpstr>Representations of 3D Scenes</vt:lpstr>
      <vt:lpstr>Head of Michelangelo’s David</vt:lpstr>
      <vt:lpstr>David’s left eye</vt:lpstr>
      <vt:lpstr>IBM’s Pietà Project</vt:lpstr>
      <vt:lpstr>Scanner</vt:lpstr>
      <vt:lpstr>Data</vt:lpstr>
      <vt:lpstr>Scanning</vt:lpstr>
      <vt:lpstr>Results</vt:lpstr>
      <vt:lpstr>HUNTER COLLEGE (our work): </vt:lpstr>
      <vt:lpstr>HUNTER COLLEGE</vt:lpstr>
      <vt:lpstr>HUNTER COLLEGE: Final result – 24 scan pairs ~600 lines per scan</vt:lpstr>
      <vt:lpstr>HUNTER COLLEGE: Matching 3D with 2D imagery</vt:lpstr>
      <vt:lpstr>HUNTER COLLEGE: Virtual (synthetic) scene views</vt:lpstr>
      <vt:lpstr>Virtual (synthetic) scene views</vt:lpstr>
      <vt:lpstr>Virtual (synthetic) scene views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Status or Progress</dc:title>
  <dc:creator>Scampi</dc:creator>
  <cp:lastModifiedBy>Ioannis Stamos</cp:lastModifiedBy>
  <cp:revision>446</cp:revision>
  <cp:lastPrinted>1999-11-15T17:44:00Z</cp:lastPrinted>
  <dcterms:created xsi:type="dcterms:W3CDTF">1995-06-02T21:45:10Z</dcterms:created>
  <dcterms:modified xsi:type="dcterms:W3CDTF">2019-08-28T20:16:14Z</dcterms:modified>
</cp:coreProperties>
</file>