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6" r:id="rId32"/>
    <p:sldId id="288" r:id="rId33"/>
    <p:sldId id="287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BF3-25FA-48D1-AEF6-CDEABD1999A8}" type="datetimeFigureOut">
              <a:rPr lang="en-US" smtClean="0"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953E-5F0D-4644-85D0-5A4FF747B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BF3-25FA-48D1-AEF6-CDEABD1999A8}" type="datetimeFigureOut">
              <a:rPr lang="en-US" smtClean="0"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953E-5F0D-4644-85D0-5A4FF747B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BF3-25FA-48D1-AEF6-CDEABD1999A8}" type="datetimeFigureOut">
              <a:rPr lang="en-US" smtClean="0"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953E-5F0D-4644-85D0-5A4FF747B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BF3-25FA-48D1-AEF6-CDEABD1999A8}" type="datetimeFigureOut">
              <a:rPr lang="en-US" smtClean="0"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953E-5F0D-4644-85D0-5A4FF747B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BF3-25FA-48D1-AEF6-CDEABD1999A8}" type="datetimeFigureOut">
              <a:rPr lang="en-US" smtClean="0"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953E-5F0D-4644-85D0-5A4FF747B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BF3-25FA-48D1-AEF6-CDEABD1999A8}" type="datetimeFigureOut">
              <a:rPr lang="en-US" smtClean="0"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953E-5F0D-4644-85D0-5A4FF747B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BF3-25FA-48D1-AEF6-CDEABD1999A8}" type="datetimeFigureOut">
              <a:rPr lang="en-US" smtClean="0"/>
              <a:t>4/12/2010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953E-5F0D-4644-85D0-5A4FF747B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BF3-25FA-48D1-AEF6-CDEABD1999A8}" type="datetimeFigureOut">
              <a:rPr lang="en-US" smtClean="0"/>
              <a:t>4/12/2010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953E-5F0D-4644-85D0-5A4FF747B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BF3-25FA-48D1-AEF6-CDEABD1999A8}" type="datetimeFigureOut">
              <a:rPr lang="en-US" smtClean="0"/>
              <a:t>4/12/2010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953E-5F0D-4644-85D0-5A4FF747B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BF3-25FA-48D1-AEF6-CDEABD1999A8}" type="datetimeFigureOut">
              <a:rPr lang="en-US" smtClean="0"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953E-5F0D-4644-85D0-5A4FF747B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BF3-25FA-48D1-AEF6-CDEABD1999A8}" type="datetimeFigureOut">
              <a:rPr lang="en-US" smtClean="0"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953E-5F0D-4644-85D0-5A4FF747B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3BF3-25FA-48D1-AEF6-CDEABD1999A8}" type="datetimeFigureOut">
              <a:rPr lang="en-US" smtClean="0"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4953E-5F0D-4644-85D0-5A4FF747BA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SIGGRAPH 2006</a:t>
            </a:r>
          </a:p>
          <a:p>
            <a:r>
              <a:rPr lang="en-US" dirty="0" smtClean="0"/>
              <a:t>Presentation for 3D Photography Course</a:t>
            </a:r>
          </a:p>
          <a:p>
            <a:r>
              <a:rPr lang="en-US" dirty="0" smtClean="0"/>
              <a:t>Ioannis </a:t>
            </a:r>
            <a:r>
              <a:rPr lang="en-US" dirty="0" err="1" smtClean="0"/>
              <a:t>Stamos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694592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Given function f in d-dim space: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337072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4267200" y="2895600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286000"/>
            <a:ext cx="4053840" cy="55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657600"/>
            <a:ext cx="370609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6019800" y="3886200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91200" y="3505200"/>
            <a:ext cx="20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 is normalized</a:t>
            </a:r>
            <a:endParaRPr 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648200"/>
            <a:ext cx="14742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4038600" y="4876800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5334000"/>
            <a:ext cx="8297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Calculation of symmetry </a:t>
            </a:r>
            <a:r>
              <a:rPr lang="en-US" sz="2400" dirty="0" err="1" smtClean="0"/>
              <a:t>wrt</a:t>
            </a:r>
            <a:r>
              <a:rPr lang="en-US" sz="2400" dirty="0" smtClean="0"/>
              <a:t> plane </a:t>
            </a:r>
            <a:r>
              <a:rPr lang="el-GR" sz="2400" dirty="0" smtClean="0"/>
              <a:t>γ</a:t>
            </a:r>
            <a:r>
              <a:rPr lang="en-US" sz="2400" dirty="0" smtClean="0"/>
              <a:t> reduces to the calculation of</a:t>
            </a:r>
          </a:p>
          <a:p>
            <a:r>
              <a:rPr lang="en-US" sz="2400" dirty="0" smtClean="0"/>
              <a:t>the dot product between f and its reflection </a:t>
            </a:r>
            <a:r>
              <a:rPr lang="el-GR" sz="2400" dirty="0" smtClean="0"/>
              <a:t>γ</a:t>
            </a:r>
            <a:r>
              <a:rPr lang="en-US" sz="2400" dirty="0" smtClean="0"/>
              <a:t>(f):</a:t>
            </a:r>
            <a:endParaRPr lang="en-US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6019800"/>
            <a:ext cx="219825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Given function f in d-dim space: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219825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>
            <a:off x="2971800" y="2057400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2819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PRST depends of how well f correlates with </a:t>
            </a:r>
            <a:r>
              <a:rPr lang="el-GR" sz="2400" dirty="0" smtClean="0"/>
              <a:t>γ</a:t>
            </a:r>
            <a:r>
              <a:rPr lang="en-US" sz="2400" dirty="0" smtClean="0"/>
              <a:t>(f).</a:t>
            </a:r>
          </a:p>
          <a:p>
            <a:r>
              <a:rPr lang="en-US" sz="2400" dirty="0" smtClean="0"/>
              <a:t>Computed as integration of product f </a:t>
            </a:r>
            <a:r>
              <a:rPr lang="el-GR" sz="2400" dirty="0" smtClean="0"/>
              <a:t>γ</a:t>
            </a:r>
            <a:r>
              <a:rPr lang="en-US" sz="2400" dirty="0" smtClean="0"/>
              <a:t>(f) over bounding volume of f.</a:t>
            </a:r>
            <a:endParaRPr lang="en-US" sz="2400" dirty="0"/>
          </a:p>
        </p:txBody>
      </p:sp>
      <p:sp>
        <p:nvSpPr>
          <p:cNvPr id="17" name="Right Arrow 16"/>
          <p:cNvSpPr/>
          <p:nvPr/>
        </p:nvSpPr>
        <p:spPr>
          <a:xfrm>
            <a:off x="3048000" y="3733800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0" y="42672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Convert f and </a:t>
            </a:r>
            <a:r>
              <a:rPr lang="el-GR" sz="2400" dirty="0" smtClean="0"/>
              <a:t>γ</a:t>
            </a:r>
            <a:r>
              <a:rPr lang="en-US" sz="2400" dirty="0" smtClean="0"/>
              <a:t>(f) to volumetric functions (</a:t>
            </a:r>
            <a:r>
              <a:rPr lang="en-US" sz="2400" dirty="0" err="1" smtClean="0"/>
              <a:t>voxels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Perform integration on the grid (i.e. compute sum of f[v</a:t>
            </a:r>
            <a:r>
              <a:rPr lang="en-US" sz="2400" dirty="0"/>
              <a:t>]</a:t>
            </a:r>
            <a:r>
              <a:rPr lang="en-US" sz="2400" dirty="0" smtClean="0"/>
              <a:t>*</a:t>
            </a:r>
            <a:r>
              <a:rPr lang="el-GR" sz="2400" dirty="0" smtClean="0"/>
              <a:t> γ</a:t>
            </a:r>
            <a:r>
              <a:rPr lang="en-US" sz="2400" dirty="0" smtClean="0"/>
              <a:t>(f)[v], for all </a:t>
            </a:r>
            <a:r>
              <a:rPr lang="en-US" sz="2400" dirty="0" err="1" smtClean="0"/>
              <a:t>voxels</a:t>
            </a:r>
            <a:r>
              <a:rPr lang="en-US" sz="2400" dirty="0" smtClean="0"/>
              <a:t> v). </a:t>
            </a:r>
            <a:endParaRPr lang="en-US" sz="2400" dirty="0"/>
          </a:p>
        </p:txBody>
      </p:sp>
      <p:sp>
        <p:nvSpPr>
          <p:cNvPr id="20" name="Right Arrow 19"/>
          <p:cNvSpPr/>
          <p:nvPr/>
        </p:nvSpPr>
        <p:spPr>
          <a:xfrm>
            <a:off x="3048000" y="5181600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3400" y="58674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Sensitivity to noise and small features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Gaussian Euclidean Distance Transform (GEDT)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 a model M (i.e. set of points), width </a:t>
            </a:r>
            <a:r>
              <a:rPr lang="el-GR" dirty="0" smtClean="0"/>
              <a:t>σ</a:t>
            </a:r>
            <a:r>
              <a:rPr lang="en-US" dirty="0" smtClean="0"/>
              <a:t>, and arbitrary point x, GEDT is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743200"/>
            <a:ext cx="536448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352800" y="3733800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4343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Allows for surfaces to be slightly misaligned by the Gaussian width </a:t>
            </a:r>
            <a:r>
              <a:rPr lang="el-GR" sz="2400" dirty="0" smtClean="0"/>
              <a:t>σ</a:t>
            </a:r>
            <a:endParaRPr lang="en-US" sz="2400" dirty="0" smtClean="0"/>
          </a:p>
          <a:p>
            <a:r>
              <a:rPr lang="en-US" sz="2400" dirty="0"/>
              <a:t>u</a:t>
            </a:r>
            <a:r>
              <a:rPr lang="en-US" sz="2400" dirty="0" smtClean="0"/>
              <a:t>nder reflection  =&gt; capture imperfect symmetries.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>
            <a:off x="3352800" y="5257800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57150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3D function that is 1 on the surface, and gradually drops to 0 as you move away (in or out) from it.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Computation on Volumetric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Compute discrete version of PRST for a function    f defined on a n x n x n grid. [works for every function: volume (medical data) or surfaces]</a:t>
            </a:r>
          </a:p>
          <a:p>
            <a:r>
              <a:rPr lang="en-US" sz="2400" dirty="0" smtClean="0"/>
              <a:t>Naïve approach: O(n^3) planes on n x n x n grid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O(n^3) cost of dot product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=&gt;               O(n^6) total complexity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         Using convolutions: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          (a) O(n^5logn)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          (b) O(n^5logn)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462906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Computation on 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         Brute-force: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  </a:t>
            </a:r>
          </a:p>
          <a:p>
            <a:pPr>
              <a:buNone/>
            </a:pPr>
            <a:r>
              <a:rPr lang="en-US" dirty="0" smtClean="0"/>
              <a:t>   Inefficient for sparse functions (i.e. many places in which f(x) and f(x’) is zero)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895600" y="3810000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50292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Computation on 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Importance sampling in a Monte-Carlo framework: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  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09800"/>
            <a:ext cx="61055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2895600" y="3810000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4572000"/>
            <a:ext cx="6900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Pick two points x, x’ and vote for plane between them</a:t>
            </a:r>
          </a:p>
          <a:p>
            <a:r>
              <a:rPr lang="en-US" sz="2400" dirty="0" smtClean="0"/>
              <a:t>In a 3D surface  O(n^2) </a:t>
            </a:r>
            <a:r>
              <a:rPr lang="en-US" sz="2400" dirty="0" err="1" smtClean="0"/>
              <a:t>voxels</a:t>
            </a:r>
            <a:r>
              <a:rPr lang="en-US" sz="2400" dirty="0" smtClean="0"/>
              <a:t> =&gt; O(n^4) complexity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Computation on Surfaces (weighting)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4876800" cy="290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752600"/>
            <a:ext cx="321275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819400"/>
            <a:ext cx="36576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029200"/>
            <a:ext cx="285473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6172200"/>
            <a:ext cx="6283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Overall Monte-Carlo Estimator for D(.,.) for specific plane </a:t>
            </a:r>
            <a:r>
              <a:rPr lang="el-GR" sz="2000" dirty="0" smtClean="0"/>
              <a:t>γ</a:t>
            </a:r>
            <a:endParaRPr lang="en-US" sz="2000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399" y="838200"/>
            <a:ext cx="141383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019800" y="1447800"/>
            <a:ext cx="2903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Normal of plane of reflection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Computation on Surfaces (computation time)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5562600" cy="47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Continuous Refinement of Local Maxima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4602163"/>
          </a:xfrm>
        </p:spPr>
        <p:txBody>
          <a:bodyPr/>
          <a:lstStyle/>
          <a:p>
            <a:r>
              <a:rPr lang="en-US" dirty="0" smtClean="0"/>
              <a:t>Extract local maxima using discrete PSRT</a:t>
            </a:r>
          </a:p>
          <a:p>
            <a:pPr lvl="1"/>
            <a:r>
              <a:rPr lang="en-US" dirty="0" smtClean="0"/>
              <a:t>Find cells with higher PSRT values </a:t>
            </a:r>
            <a:r>
              <a:rPr lang="en-US" dirty="0" err="1" smtClean="0"/>
              <a:t>wrt</a:t>
            </a:r>
            <a:r>
              <a:rPr lang="en-US" dirty="0" smtClean="0"/>
              <a:t> neighbors</a:t>
            </a:r>
          </a:p>
          <a:p>
            <a:pPr lvl="1"/>
            <a:r>
              <a:rPr lang="en-US" dirty="0" smtClean="0"/>
              <a:t>Then apply thresholds</a:t>
            </a:r>
          </a:p>
          <a:p>
            <a:pPr lvl="2"/>
            <a:r>
              <a:rPr lang="en-US" dirty="0" smtClean="0"/>
              <a:t>Threshold on value of PSRT (depends on distance from center of mass):  proportional to 1-r/R (R is radius of object, r is distance from center).</a:t>
            </a:r>
          </a:p>
          <a:p>
            <a:pPr lvl="1"/>
            <a:r>
              <a:rPr lang="en-US" dirty="0" smtClean="0"/>
              <a:t>Discard shallow maxima (using </a:t>
            </a:r>
            <a:r>
              <a:rPr lang="en-US" dirty="0" err="1" smtClean="0"/>
              <a:t>laplacian</a:t>
            </a:r>
            <a:r>
              <a:rPr lang="en-US" dirty="0" smtClean="0"/>
              <a:t> i.e. 2</a:t>
            </a:r>
            <a:r>
              <a:rPr lang="en-US" baseline="30000" dirty="0" smtClean="0"/>
              <a:t>nd</a:t>
            </a:r>
            <a:r>
              <a:rPr lang="en-US" dirty="0" smtClean="0"/>
              <a:t> derivative)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Continuous Refinement of Local Maxima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839200" cy="4602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Refine using Iterative Symmetric Points (ISA)</a:t>
            </a:r>
          </a:p>
          <a:p>
            <a:pPr lvl="1"/>
            <a:r>
              <a:rPr lang="en-US" dirty="0" smtClean="0"/>
              <a:t>Inspired by ICP</a:t>
            </a:r>
          </a:p>
          <a:p>
            <a:r>
              <a:rPr lang="en-US" dirty="0" smtClean="0"/>
              <a:t>For each discrete local maximum (symmetry plane </a:t>
            </a:r>
            <a:r>
              <a:rPr lang="el-GR" dirty="0" smtClean="0"/>
              <a:t>γ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Select a random of points on the model</a:t>
            </a:r>
          </a:p>
          <a:p>
            <a:pPr lvl="1"/>
            <a:r>
              <a:rPr lang="en-US" dirty="0" smtClean="0"/>
              <a:t>Reflect points around </a:t>
            </a:r>
            <a:r>
              <a:rPr lang="el-GR" dirty="0" smtClean="0"/>
              <a:t>γ</a:t>
            </a:r>
            <a:endParaRPr lang="en-US" dirty="0" smtClean="0"/>
          </a:p>
          <a:p>
            <a:pPr lvl="1"/>
            <a:r>
              <a:rPr lang="en-US" dirty="0" smtClean="0"/>
              <a:t>Find closest points on mesh</a:t>
            </a:r>
          </a:p>
          <a:p>
            <a:pPr lvl="1"/>
            <a:r>
              <a:rPr lang="en-US" dirty="0" smtClean="0"/>
              <a:t>Solve for new plane </a:t>
            </a:r>
            <a:r>
              <a:rPr lang="el-GR" dirty="0" smtClean="0"/>
              <a:t>γ</a:t>
            </a:r>
            <a:r>
              <a:rPr lang="en-US" dirty="0" smtClean="0"/>
              <a:t>’ that minimized distances</a:t>
            </a:r>
          </a:p>
          <a:p>
            <a:pPr lvl="2"/>
            <a:r>
              <a:rPr lang="en-US" dirty="0" smtClean="0"/>
              <a:t>Use GEDT distance function</a:t>
            </a:r>
            <a:endParaRPr lang="en-US" dirty="0" smtClean="0"/>
          </a:p>
          <a:p>
            <a:pPr lvl="1"/>
            <a:r>
              <a:rPr lang="en-US" dirty="0" smtClean="0"/>
              <a:t>Repeat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Planar-Reflective Symmetry Transform (PRST) </a:t>
            </a:r>
            <a:endParaRPr lang="en-US" dirty="0" smtClean="0"/>
          </a:p>
          <a:p>
            <a:r>
              <a:rPr lang="en-US" dirty="0"/>
              <a:t>It represents perfect and imperfect symmetries</a:t>
            </a:r>
          </a:p>
          <a:p>
            <a:r>
              <a:rPr lang="en-US" dirty="0"/>
              <a:t>Continuous measure of </a:t>
            </a:r>
            <a:r>
              <a:rPr lang="en-US" dirty="0" err="1"/>
              <a:t>reflectional</a:t>
            </a:r>
            <a:r>
              <a:rPr lang="en-US" dirty="0"/>
              <a:t> symmetry of a shape </a:t>
            </a:r>
            <a:r>
              <a:rPr lang="en-US" dirty="0" err="1"/>
              <a:t>wrt</a:t>
            </a:r>
            <a:r>
              <a:rPr lang="en-US" dirty="0"/>
              <a:t> all possible planes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Symmetry Points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6172200" cy="578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Iterative Symmetry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71675"/>
            <a:ext cx="4953000" cy="57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162800" cy="458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5943600"/>
            <a:ext cx="785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Principal Symmetry Axes (PSA) and Center of Symmetry (COS)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800600" cy="340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0444" y="1524000"/>
            <a:ext cx="443355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Object Recognition: Match partial range scans with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613" y="1219200"/>
            <a:ext cx="6338587" cy="535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Object Recognition: Match partial range scans with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772400" cy="450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Representation of shape: shape descriptor</a:t>
            </a:r>
          </a:p>
          <a:p>
            <a:pPr lvl="1"/>
            <a:r>
              <a:rPr lang="en-US" dirty="0" smtClean="0"/>
              <a:t>For recognition or classification</a:t>
            </a:r>
          </a:p>
          <a:p>
            <a:r>
              <a:rPr lang="en-US" dirty="0" smtClean="0"/>
              <a:t>Dissimilarity between a pair of aligned meshes:</a:t>
            </a:r>
          </a:p>
          <a:p>
            <a:pPr lvl="1"/>
            <a:r>
              <a:rPr lang="en-US" dirty="0" smtClean="0"/>
              <a:t>L2 distance between their discrete PSRT</a:t>
            </a:r>
          </a:p>
          <a:p>
            <a:pPr lvl="2"/>
            <a:r>
              <a:rPr lang="en-US" dirty="0" smtClean="0"/>
              <a:t>Weighting corresponding bins by </a:t>
            </a:r>
            <a:r>
              <a:rPr lang="en-US" dirty="0" err="1" smtClean="0"/>
              <a:t>sqrt</a:t>
            </a:r>
            <a:r>
              <a:rPr lang="en-US" dirty="0" smtClean="0"/>
              <a:t>(sin</a:t>
            </a:r>
            <a:r>
              <a:rPr lang="el-GR" dirty="0" smtClean="0"/>
              <a:t>θ</a:t>
            </a:r>
            <a:r>
              <a:rPr lang="en-US" dirty="0" smtClean="0"/>
              <a:t>) to account  for different bin sizes (</a:t>
            </a:r>
            <a:r>
              <a:rPr lang="el-GR" dirty="0" smtClean="0"/>
              <a:t>θ</a:t>
            </a:r>
            <a:r>
              <a:rPr lang="en-US" dirty="0" smtClean="0"/>
              <a:t> polar angle of plane)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6581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77000" y="2209800"/>
            <a:ext cx="228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Leave-one-out</a:t>
            </a:r>
          </a:p>
          <a:p>
            <a:r>
              <a:rPr lang="en-US" sz="2400" dirty="0" smtClean="0"/>
              <a:t>experiment from</a:t>
            </a:r>
          </a:p>
          <a:p>
            <a:r>
              <a:rPr lang="en-US" sz="2400" dirty="0" smtClean="0"/>
              <a:t>a database of</a:t>
            </a:r>
          </a:p>
          <a:p>
            <a:r>
              <a:rPr lang="en-US" sz="2400" dirty="0" smtClean="0"/>
              <a:t>907 models</a:t>
            </a:r>
          </a:p>
          <a:p>
            <a:r>
              <a:rPr lang="en-US" sz="2400" dirty="0" smtClean="0"/>
              <a:t>of 92 classes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616" y="1066800"/>
            <a:ext cx="846718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5562600" cy="574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867400" y="26330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Decompose </a:t>
            </a:r>
          </a:p>
          <a:p>
            <a:r>
              <a:rPr lang="en-US" sz="2400" dirty="0" smtClean="0"/>
              <a:t>based on parts </a:t>
            </a:r>
          </a:p>
          <a:p>
            <a:r>
              <a:rPr lang="en-US" sz="2400" dirty="0" smtClean="0"/>
              <a:t>that </a:t>
            </a:r>
          </a:p>
          <a:p>
            <a:r>
              <a:rPr lang="en-US" sz="2400" dirty="0"/>
              <a:t>h</a:t>
            </a:r>
            <a:r>
              <a:rPr lang="en-US" sz="2400" dirty="0" smtClean="0"/>
              <a:t>ave</a:t>
            </a:r>
          </a:p>
          <a:p>
            <a:r>
              <a:rPr lang="en-US" sz="2400" dirty="0" smtClean="0"/>
              <a:t> similar symmetries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Symmetry?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 local features</a:t>
            </a:r>
          </a:p>
          <a:p>
            <a:r>
              <a:rPr lang="en-US" dirty="0" smtClean="0"/>
              <a:t>Align</a:t>
            </a:r>
          </a:p>
          <a:p>
            <a:r>
              <a:rPr lang="en-US" dirty="0" smtClean="0"/>
              <a:t>Segment</a:t>
            </a:r>
          </a:p>
          <a:p>
            <a:r>
              <a:rPr lang="en-US" dirty="0" smtClean="0"/>
              <a:t>Reconstruct</a:t>
            </a:r>
          </a:p>
          <a:p>
            <a:pPr lvl="1"/>
            <a:r>
              <a:rPr lang="en-US" dirty="0" smtClean="0"/>
              <a:t>Handle Missing Data</a:t>
            </a:r>
          </a:p>
          <a:p>
            <a:r>
              <a:rPr lang="en-US" dirty="0" smtClean="0"/>
              <a:t>Recognition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Find significant maxima (planes </a:t>
            </a:r>
            <a:r>
              <a:rPr lang="el-GR" sz="2800" dirty="0" smtClean="0"/>
              <a:t>γ</a:t>
            </a:r>
            <a:r>
              <a:rPr lang="en-US" sz="2800" dirty="0" smtClean="0"/>
              <a:t>) of the PSRT (m maxima)</a:t>
            </a:r>
          </a:p>
          <a:p>
            <a:r>
              <a:rPr lang="en-US" sz="2800" dirty="0" smtClean="0"/>
              <a:t>For each point (or local face) compute the degree in which if contributes to symmetry of each plane </a:t>
            </a:r>
            <a:r>
              <a:rPr lang="el-GR" sz="2800" dirty="0" smtClean="0"/>
              <a:t>γ</a:t>
            </a:r>
            <a:endParaRPr lang="en-US" sz="2800" dirty="0" smtClean="0"/>
          </a:p>
          <a:p>
            <a:pPr>
              <a:buFont typeface="Symbol"/>
              <a:buChar char="Þ"/>
            </a:pPr>
            <a:r>
              <a:rPr lang="en-US" sz="2800" dirty="0" smtClean="0"/>
              <a:t>Each point can be represented by an m-dim vector</a:t>
            </a:r>
          </a:p>
          <a:p>
            <a:pPr>
              <a:buFont typeface="Symbol"/>
              <a:buChar char="Þ"/>
            </a:pPr>
            <a:r>
              <a:rPr lang="en-US" sz="2800" dirty="0" smtClean="0"/>
              <a:t>Cluster in this m-dimensional space</a:t>
            </a:r>
          </a:p>
          <a:p>
            <a:pPr>
              <a:buNone/>
            </a:pPr>
            <a:r>
              <a:rPr lang="en-US" sz="2800" dirty="0" smtClean="0"/>
              <a:t>&lt;Use method of Katz and Tal, 2003&gt; (anyone to present?)</a:t>
            </a:r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Viewpoint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“good” viewpoints for 3D models</a:t>
            </a:r>
          </a:p>
          <a:p>
            <a:pPr lvl="1"/>
            <a:r>
              <a:rPr lang="en-US" dirty="0" smtClean="0"/>
              <a:t>Rapid views of large set of models</a:t>
            </a:r>
          </a:p>
          <a:p>
            <a:pPr lvl="1"/>
            <a:r>
              <a:rPr lang="en-US" dirty="0" smtClean="0"/>
              <a:t>Generation of icons</a:t>
            </a:r>
          </a:p>
          <a:p>
            <a:pPr lvl="1"/>
            <a:r>
              <a:rPr lang="en-US" dirty="0" smtClean="0"/>
              <a:t>Viewpoints for Image-Based-Rendering</a:t>
            </a:r>
          </a:p>
          <a:p>
            <a:pPr lvl="1"/>
            <a:r>
              <a:rPr lang="en-US" dirty="0" smtClean="0"/>
              <a:t>Robot Motion (Sensor Planning)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Viewpoint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Minimize amount of symmetry in viewing direction (why?)</a:t>
            </a:r>
          </a:p>
          <a:p>
            <a:r>
              <a:rPr lang="en-US" dirty="0" smtClean="0"/>
              <a:t>For each plane </a:t>
            </a:r>
            <a:r>
              <a:rPr lang="el-GR" dirty="0" smtClean="0"/>
              <a:t>γ</a:t>
            </a:r>
            <a:r>
              <a:rPr lang="en-US" dirty="0" smtClean="0"/>
              <a:t> at maxima of PSRT preferred viewing direction is normal to it</a:t>
            </a:r>
          </a:p>
          <a:p>
            <a:r>
              <a:rPr lang="en-US" dirty="0" smtClean="0"/>
              <a:t>Viewpoint score for a viewing direction v:</a:t>
            </a:r>
          </a:p>
          <a:p>
            <a:endParaRPr lang="en-US" dirty="0"/>
          </a:p>
          <a:p>
            <a:pPr lvl="1"/>
            <a:r>
              <a:rPr lang="en-US" dirty="0" smtClean="0"/>
              <a:t>Where u is a plane of local symmetry and M(u) is the symmetry score</a:t>
            </a:r>
          </a:p>
          <a:p>
            <a:r>
              <a:rPr lang="en-US" dirty="0" smtClean="0"/>
              <a:t>Do exhaustive search in set of viewing directions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8496" y="4038600"/>
            <a:ext cx="299830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0"/>
            <a:ext cx="5105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  Viewpoint </a:t>
            </a:r>
            <a:br>
              <a:rPr lang="en-US" dirty="0" smtClean="0"/>
            </a:br>
            <a:r>
              <a:rPr lang="en-US" dirty="0" smtClean="0"/>
              <a:t>Selection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769"/>
            <a:ext cx="5105400" cy="676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symmetries to be explored (see next)</a:t>
            </a:r>
          </a:p>
          <a:p>
            <a:r>
              <a:rPr lang="en-US" dirty="0" smtClean="0"/>
              <a:t>More work in segmentation (i.e. find parts of local symmetries)</a:t>
            </a:r>
          </a:p>
          <a:p>
            <a:r>
              <a:rPr lang="en-US" dirty="0" smtClean="0"/>
              <a:t>PRST is a 3D to 3D mapping. Is it invertible?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in 2D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6685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250092"/>
            <a:ext cx="2286000" cy="225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0"/>
            <a:ext cx="28479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066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3581400"/>
            <a:ext cx="2209800" cy="222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3200400"/>
            <a:ext cx="22764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638800" y="5638800"/>
            <a:ext cx="2875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Lines of reflective symmetry </a:t>
            </a:r>
          </a:p>
          <a:p>
            <a:r>
              <a:rPr lang="en-US" dirty="0" smtClean="0"/>
              <a:t>The darker the more lines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28600"/>
            <a:ext cx="3353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Darkest point – conceptual center</a:t>
            </a:r>
          </a:p>
          <a:p>
            <a:r>
              <a:rPr lang="en-US" dirty="0" smtClean="0"/>
              <a:t>Dark lines: </a:t>
            </a:r>
          </a:p>
          <a:p>
            <a:r>
              <a:rPr lang="en-US" dirty="0" smtClean="0"/>
              <a:t>reflective symmetries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Perfect discrete symmetries: substring matching, </a:t>
            </a:r>
            <a:r>
              <a:rPr lang="en-US" dirty="0" err="1" smtClean="0"/>
              <a:t>octree</a:t>
            </a:r>
            <a:r>
              <a:rPr lang="en-US" dirty="0" smtClean="0"/>
              <a:t>, extended Gaussian image, generalized moments, etc.)</a:t>
            </a:r>
          </a:p>
          <a:p>
            <a:r>
              <a:rPr lang="en-US" dirty="0" smtClean="0"/>
              <a:t>Imperfect symmetries: symmetry distance of a shape </a:t>
            </a:r>
            <a:r>
              <a:rPr lang="en-US" dirty="0" err="1" smtClean="0"/>
              <a:t>wrt</a:t>
            </a:r>
            <a:r>
              <a:rPr lang="en-US" dirty="0" smtClean="0"/>
              <a:t> a shape</a:t>
            </a:r>
          </a:p>
          <a:p>
            <a:r>
              <a:rPr lang="en-US" dirty="0" smtClean="0"/>
              <a:t>Symmetry descriptors: shape descriptor </a:t>
            </a:r>
            <a:r>
              <a:rPr lang="en-US" dirty="0" err="1" smtClean="0"/>
              <a:t>wrt</a:t>
            </a:r>
            <a:r>
              <a:rPr lang="en-US" dirty="0" smtClean="0"/>
              <a:t> to all planes and rotations through each center of mass (</a:t>
            </a:r>
            <a:r>
              <a:rPr lang="en-US" dirty="0" err="1" smtClean="0"/>
              <a:t>Kazhdan</a:t>
            </a:r>
            <a:r>
              <a:rPr lang="en-US" dirty="0" smtClean="0"/>
              <a:t>). Used here.</a:t>
            </a:r>
          </a:p>
          <a:p>
            <a:r>
              <a:rPr lang="en-US" dirty="0" smtClean="0"/>
              <a:t>Symmetry transforms: computer vision solutions: use local symmetries for segmentation, discriminating textures, or finding features in noisy images.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Planar </a:t>
            </a:r>
            <a:r>
              <a:rPr lang="en-US" sz="3600" dirty="0" smtClean="0"/>
              <a:t>Reflective </a:t>
            </a:r>
            <a:r>
              <a:rPr lang="en-US" sz="3600" dirty="0"/>
              <a:t>Symmetry </a:t>
            </a:r>
            <a:r>
              <a:rPr lang="en-US" sz="3600" dirty="0" smtClean="0"/>
              <a:t>Transform (PRST)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4525963"/>
          </a:xfrm>
        </p:spPr>
        <p:txBody>
          <a:bodyPr/>
          <a:lstStyle/>
          <a:p>
            <a:r>
              <a:rPr lang="en-US" sz="2400" dirty="0" smtClean="0"/>
              <a:t>Symmetry distance (SD) of function f (defined over d-dimensional space of points) </a:t>
            </a:r>
            <a:r>
              <a:rPr lang="en-US" sz="2400" dirty="0" err="1" smtClean="0"/>
              <a:t>wrt</a:t>
            </a:r>
            <a:r>
              <a:rPr lang="en-US" sz="2400" dirty="0" smtClean="0"/>
              <a:t> plane </a:t>
            </a:r>
            <a:r>
              <a:rPr lang="el-GR" sz="2400" dirty="0" smtClean="0"/>
              <a:t>γ</a:t>
            </a:r>
            <a:r>
              <a:rPr lang="en-US" sz="2400" dirty="0" smtClean="0"/>
              <a:t> (d-dimensional): nearest function invariant </a:t>
            </a:r>
            <a:r>
              <a:rPr lang="en-US" sz="2400" dirty="0" err="1" smtClean="0"/>
              <a:t>wrt</a:t>
            </a:r>
            <a:r>
              <a:rPr lang="en-US" sz="2400" dirty="0" smtClean="0"/>
              <a:t> reflection:</a:t>
            </a:r>
          </a:p>
          <a:p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3733800" cy="85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3560" y="3124200"/>
            <a:ext cx="504444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733800"/>
            <a:ext cx="5334000" cy="271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rot="16200000" flipH="1">
            <a:off x="4229100" y="36957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38600" y="2140803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       : perfect symmetry</a:t>
            </a:r>
          </a:p>
          <a:p>
            <a:r>
              <a:rPr lang="en-US" sz="2400" dirty="0" smtClean="0"/>
              <a:t>||f|| : </a:t>
            </a:r>
            <a:r>
              <a:rPr lang="en-US" sz="2400" dirty="0" err="1" smtClean="0"/>
              <a:t>antisymmetry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Planar </a:t>
            </a:r>
            <a:r>
              <a:rPr lang="en-US" sz="3600" dirty="0" smtClean="0"/>
              <a:t>Reflective </a:t>
            </a:r>
            <a:r>
              <a:rPr lang="en-US" sz="3600" dirty="0"/>
              <a:t>Symmetry </a:t>
            </a:r>
            <a:r>
              <a:rPr lang="en-US" sz="3600" dirty="0" smtClean="0"/>
              <a:t>Transform (PRST)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686800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22860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1: perfectly symmetric </a:t>
            </a:r>
            <a:r>
              <a:rPr lang="en-US" sz="2400" dirty="0" err="1" smtClean="0"/>
              <a:t>wrt</a:t>
            </a:r>
            <a:r>
              <a:rPr lang="en-US" sz="2400" dirty="0" smtClean="0"/>
              <a:t> </a:t>
            </a:r>
            <a:r>
              <a:rPr lang="el-GR" sz="2400" dirty="0" smtClean="0"/>
              <a:t>γ</a:t>
            </a:r>
            <a:endParaRPr lang="en-US" sz="2400" dirty="0" smtClean="0"/>
          </a:p>
          <a:p>
            <a:r>
              <a:rPr lang="en-US" sz="2400" dirty="0" smtClean="0"/>
              <a:t>0: perfectly anti-symmetric</a:t>
            </a:r>
          </a:p>
          <a:p>
            <a:r>
              <a:rPr lang="en-US" sz="2400" dirty="0" smtClean="0"/>
              <a:t>0&lt;    &lt;1: intermediate cases 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337072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in 2D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5715000" cy="555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3600" y="21336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Darkness of point </a:t>
            </a:r>
          </a:p>
          <a:p>
            <a:r>
              <a:rPr lang="en-US" sz="2400" dirty="0" smtClean="0"/>
              <a:t>corresponds</a:t>
            </a:r>
          </a:p>
          <a:p>
            <a:r>
              <a:rPr lang="en-US" sz="2400" dirty="0" smtClean="0"/>
              <a:t>to maximum PRST value</a:t>
            </a:r>
          </a:p>
          <a:p>
            <a:r>
              <a:rPr lang="en-US" sz="2400" dirty="0" smtClean="0"/>
              <a:t> over all</a:t>
            </a:r>
          </a:p>
          <a:p>
            <a:r>
              <a:rPr lang="en-US" sz="2400" dirty="0" smtClean="0"/>
              <a:t>planes passing </a:t>
            </a:r>
          </a:p>
          <a:p>
            <a:r>
              <a:rPr lang="en-US" sz="2400" dirty="0" smtClean="0"/>
              <a:t>through that point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in 2D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5715000" cy="555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0" y="1752600"/>
            <a:ext cx="358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Dominant points and </a:t>
            </a:r>
          </a:p>
          <a:p>
            <a:r>
              <a:rPr lang="en-US" sz="2400" dirty="0" smtClean="0"/>
              <a:t>planes of symmetry match</a:t>
            </a:r>
          </a:p>
          <a:p>
            <a:r>
              <a:rPr lang="en-US" sz="2400" dirty="0" smtClean="0"/>
              <a:t>human intuition</a:t>
            </a:r>
          </a:p>
          <a:p>
            <a:endParaRPr lang="en-US" sz="2400" dirty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PRST takes into account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hole object =&gt;</a:t>
            </a:r>
          </a:p>
          <a:p>
            <a:r>
              <a:rPr lang="en-US" sz="2400" dirty="0" smtClean="0"/>
              <a:t>Not sensitive to noise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and</a:t>
            </a:r>
          </a:p>
          <a:p>
            <a:r>
              <a:rPr lang="en-US" sz="2400" dirty="0" smtClean="0"/>
              <a:t>Varies continuously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ith deformations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1037</Words>
  <Application>Microsoft Office PowerPoint</Application>
  <PresentationFormat>On-screen Show (4:3)</PresentationFormat>
  <Paragraphs>170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Overview</vt:lpstr>
      <vt:lpstr>Why Symmetry?</vt:lpstr>
      <vt:lpstr>Examples in 2D</vt:lpstr>
      <vt:lpstr>Related Work</vt:lpstr>
      <vt:lpstr>Planar Reflective Symmetry Transform (PRST)</vt:lpstr>
      <vt:lpstr>Planar Reflective Symmetry Transform (PRST)</vt:lpstr>
      <vt:lpstr>Examples in 2D</vt:lpstr>
      <vt:lpstr>Examples in 2D</vt:lpstr>
      <vt:lpstr>Background</vt:lpstr>
      <vt:lpstr>Background</vt:lpstr>
      <vt:lpstr>Gaussian Euclidean Distance Transform (GEDT)</vt:lpstr>
      <vt:lpstr>Discrete Computation on Volumetric Functions</vt:lpstr>
      <vt:lpstr>Discrete Computation on Surfaces</vt:lpstr>
      <vt:lpstr>Discrete Computation on Surfaces</vt:lpstr>
      <vt:lpstr>Discrete Computation on Surfaces (weighting)</vt:lpstr>
      <vt:lpstr>Discrete Computation on Surfaces (computation time)</vt:lpstr>
      <vt:lpstr>Continuous Refinement of Local Maxima</vt:lpstr>
      <vt:lpstr>Continuous Refinement of Local Maxima</vt:lpstr>
      <vt:lpstr>Iterative Symmetry Points</vt:lpstr>
      <vt:lpstr>Iterative Symmetry Points</vt:lpstr>
      <vt:lpstr>Alignment</vt:lpstr>
      <vt:lpstr>Alignment</vt:lpstr>
      <vt:lpstr>Object Recognition: Match partial range scans with model</vt:lpstr>
      <vt:lpstr>Object Recognition: Match partial range scans with model</vt:lpstr>
      <vt:lpstr>Matching</vt:lpstr>
      <vt:lpstr>Matching</vt:lpstr>
      <vt:lpstr>Matching</vt:lpstr>
      <vt:lpstr>Segmentation</vt:lpstr>
      <vt:lpstr>Segmentation</vt:lpstr>
      <vt:lpstr>Viewpoint Selection</vt:lpstr>
      <vt:lpstr>Viewpoint Selection</vt:lpstr>
      <vt:lpstr>                             Viewpoint  Selection</vt:lpstr>
      <vt:lpstr>Discussion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ioannis</dc:creator>
  <cp:lastModifiedBy>ioannis</cp:lastModifiedBy>
  <cp:revision>46</cp:revision>
  <dcterms:created xsi:type="dcterms:W3CDTF">2010-04-12T17:47:20Z</dcterms:created>
  <dcterms:modified xsi:type="dcterms:W3CDTF">2010-04-13T15:32:25Z</dcterms:modified>
</cp:coreProperties>
</file>